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2420" autoAdjust="0"/>
  </p:normalViewPr>
  <p:slideViewPr>
    <p:cSldViewPr>
      <p:cViewPr varScale="1">
        <p:scale>
          <a:sx n="59" d="100"/>
          <a:sy n="59" d="100"/>
        </p:scale>
        <p:origin x="16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764CC-A2F3-4BA6-BACD-F9F0C4900AD5}" type="datetimeFigureOut">
              <a:rPr lang="de-DE" smtClean="0"/>
              <a:t>27.01.2022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F087A-C883-4111-B4B9-DD55A5E2C7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4432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F087A-C883-4111-B4B9-DD55A5E2C78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1136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99456" y="1122363"/>
            <a:ext cx="9468544" cy="2387600"/>
          </a:xfrm>
        </p:spPr>
        <p:txBody>
          <a:bodyPr anchor="b" anchorCtr="0"/>
          <a:lstStyle>
            <a:lvl1pPr algn="ctr">
              <a:defRPr sz="3375" b="1">
                <a:solidFill>
                  <a:srgbClr val="0A2F4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99456" y="3602038"/>
            <a:ext cx="9468544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C4263"/>
                </a:solidFill>
                <a:latin typeface="Century Gothic" panose="020B0502020202020204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e-DE" dirty="0"/>
              <a:t>Untertitel hinzufügen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199456" y="6356354"/>
            <a:ext cx="2381944" cy="365125"/>
          </a:xfrm>
          <a:prstGeom prst="rect">
            <a:avLst/>
          </a:prstGeom>
        </p:spPr>
        <p:txBody>
          <a:bodyPr anchor="ctr" anchorCtr="0"/>
          <a:lstStyle>
            <a:lvl1pPr>
              <a:defRPr sz="750">
                <a:latin typeface="+mn-lt"/>
              </a:defRPr>
            </a:lvl1pPr>
          </a:lstStyle>
          <a:p>
            <a:fld id="{6537FEA4-F83A-4179-BBDF-BB55DE396F78}" type="datetimeFigureOut">
              <a:rPr lang="de-DE" smtClean="0"/>
              <a:pPr/>
              <a:t>27.01.2022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5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093912" cy="365125"/>
          </a:xfrm>
        </p:spPr>
        <p:txBody>
          <a:bodyPr/>
          <a:lstStyle>
            <a:lvl1pPr>
              <a:defRPr sz="750">
                <a:latin typeface="+mn-lt"/>
              </a:defRPr>
            </a:lvl1pPr>
          </a:lstStyle>
          <a:p>
            <a:fld id="{7BC3B62B-2247-4435-90EB-9C4C86118551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6924DED-D754-4B5E-9A87-B12C2EEED4A5}"/>
              </a:ext>
            </a:extLst>
          </p:cNvPr>
          <p:cNvCxnSpPr>
            <a:cxnSpLocks/>
          </p:cNvCxnSpPr>
          <p:nvPr/>
        </p:nvCxnSpPr>
        <p:spPr>
          <a:xfrm>
            <a:off x="1199456" y="3501008"/>
            <a:ext cx="9468544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64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07436" y="980729"/>
            <a:ext cx="10346365" cy="565974"/>
          </a:xfrm>
        </p:spPr>
        <p:txBody>
          <a:bodyPr>
            <a:noAutofit/>
          </a:bodyPr>
          <a:lstStyle>
            <a:lvl1pPr>
              <a:defRPr sz="2100">
                <a:solidFill>
                  <a:srgbClr val="0A2F4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007436" y="1825625"/>
            <a:ext cx="10346365" cy="4351338"/>
          </a:xfrm>
        </p:spPr>
        <p:txBody>
          <a:bodyPr/>
          <a:lstStyle>
            <a:lvl1pPr>
              <a:defRPr>
                <a:solidFill>
                  <a:srgbClr val="0C4263"/>
                </a:solidFill>
              </a:defRPr>
            </a:lvl1pPr>
            <a:lvl2pPr>
              <a:defRPr>
                <a:solidFill>
                  <a:srgbClr val="0C4263"/>
                </a:solidFill>
              </a:defRPr>
            </a:lvl2pPr>
            <a:lvl3pPr>
              <a:defRPr>
                <a:solidFill>
                  <a:srgbClr val="0C4263"/>
                </a:solidFill>
              </a:defRPr>
            </a:lvl3pPr>
            <a:lvl4pPr>
              <a:defRPr>
                <a:solidFill>
                  <a:srgbClr val="0C4263"/>
                </a:solidFill>
              </a:defRPr>
            </a:lvl4pPr>
            <a:lvl5pPr>
              <a:defRPr>
                <a:solidFill>
                  <a:srgbClr val="0C4263"/>
                </a:solidFill>
              </a:defRPr>
            </a:lvl5pPr>
          </a:lstStyle>
          <a:p>
            <a:pPr lvl="0"/>
            <a:r>
              <a:rPr lang="de-DE" dirty="0"/>
              <a:t>Textmasterformt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07435" y="6381330"/>
            <a:ext cx="2573965" cy="329125"/>
          </a:xfrm>
          <a:prstGeom prst="rect">
            <a:avLst/>
          </a:prstGeom>
        </p:spPr>
        <p:txBody>
          <a:bodyPr anchor="ctr" anchorCtr="0"/>
          <a:lstStyle>
            <a:lvl1pPr>
              <a:defRPr sz="788"/>
            </a:lvl1pPr>
          </a:lstStyle>
          <a:p>
            <a:fld id="{6537FEA4-F83A-4179-BBDF-BB55DE396F78}" type="datetimeFigureOut">
              <a:rPr lang="de-DE" smtClean="0"/>
              <a:pPr/>
              <a:t>27.01.2022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5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50">
                <a:latin typeface="+mn-lt"/>
              </a:defRPr>
            </a:lvl1pPr>
          </a:lstStyle>
          <a:p>
            <a:fld id="{7BC3B62B-2247-4435-90EB-9C4C86118551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3AB7344-5586-4A44-8CCE-B9A70724292A}"/>
              </a:ext>
            </a:extLst>
          </p:cNvPr>
          <p:cNvCxnSpPr>
            <a:cxnSpLocks/>
          </p:cNvCxnSpPr>
          <p:nvPr/>
        </p:nvCxnSpPr>
        <p:spPr>
          <a:xfrm>
            <a:off x="1007434" y="1556792"/>
            <a:ext cx="10346367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638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5000"/>
            <a:lum/>
          </a:blip>
          <a:srcRect/>
          <a:stretch>
            <a:fillRect l="23000" r="-7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11425" y="942160"/>
            <a:ext cx="10442376" cy="686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1425" y="1825625"/>
            <a:ext cx="104423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BC3B62B-2247-4435-90EB-9C4C86118551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3D87DF2-7891-450A-A208-7B43EED0EEB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9" y="29994"/>
            <a:ext cx="4182776" cy="912167"/>
          </a:xfrm>
          <a:prstGeom prst="rect">
            <a:avLst/>
          </a:prstGeom>
        </p:spPr>
      </p:pic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9569013-CE10-4ADD-9070-2458102F1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1426" y="6356354"/>
            <a:ext cx="2669975" cy="365125"/>
          </a:xfrm>
          <a:prstGeom prst="rect">
            <a:avLst/>
          </a:prstGeom>
        </p:spPr>
        <p:txBody>
          <a:bodyPr anchor="ctr" anchorCtr="0"/>
          <a:lstStyle>
            <a:lvl1pPr>
              <a:defRPr sz="750">
                <a:latin typeface="+mn-lt"/>
              </a:defRPr>
            </a:lvl1pPr>
          </a:lstStyle>
          <a:p>
            <a:fld id="{6537FEA4-F83A-4179-BBDF-BB55DE396F78}" type="datetimeFigureOut">
              <a:rPr lang="de-DE" smtClean="0"/>
              <a:pPr/>
              <a:t>27.01.2022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138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9EC11A-C667-4797-8E2F-23A06237BC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Latein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F464183-AC67-42AD-BD54-9747D6A7CB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Am HCG Beilstein</a:t>
            </a:r>
          </a:p>
        </p:txBody>
      </p:sp>
    </p:spTree>
    <p:extLst>
      <p:ext uri="{BB962C8B-B14F-4D97-AF65-F5344CB8AC3E}">
        <p14:creationId xmlns:p14="http://schemas.microsoft.com/office/powerpoint/2010/main" val="108349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AEB62578-34C4-4E1B-A0CA-F2BB76764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Latein</a:t>
            </a:r>
          </a:p>
        </p:txBody>
      </p:sp>
      <p:pic>
        <p:nvPicPr>
          <p:cNvPr id="3" name="Inhaltsplatzhalter 2">
            <a:extLst>
              <a:ext uri="{FF2B5EF4-FFF2-40B4-BE49-F238E27FC236}">
                <a16:creationId xmlns:a16="http://schemas.microsoft.com/office/drawing/2014/main" id="{8DA1C1C6-82BB-4896-BAF0-CC3FB38D3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28"/>
          <a:stretch/>
        </p:blipFill>
        <p:spPr>
          <a:xfrm>
            <a:off x="8869156" y="3940173"/>
            <a:ext cx="2938549" cy="2575013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231D777-C44B-4EE1-954D-C09D8D847172}"/>
              </a:ext>
            </a:extLst>
          </p:cNvPr>
          <p:cNvSpPr txBox="1"/>
          <p:nvPr/>
        </p:nvSpPr>
        <p:spPr>
          <a:xfrm>
            <a:off x="9125420" y="2618972"/>
            <a:ext cx="2712764" cy="1168539"/>
          </a:xfrm>
          <a:prstGeom prst="wedgeEllipseCallout">
            <a:avLst>
              <a:gd name="adj1" fmla="val -32168"/>
              <a:gd name="adj2" fmla="val 54485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+mn-lt"/>
              </a:rPr>
              <a:t>Was sagt Asterix und was hat er von den Römern gelernt?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4578C31-CC32-4A98-9801-8160D375E882}"/>
              </a:ext>
            </a:extLst>
          </p:cNvPr>
          <p:cNvSpPr txBox="1"/>
          <p:nvPr/>
        </p:nvSpPr>
        <p:spPr>
          <a:xfrm>
            <a:off x="4569300" y="3006535"/>
            <a:ext cx="2506500" cy="1168539"/>
          </a:xfrm>
          <a:prstGeom prst="wedgeEllipseCallout">
            <a:avLst>
              <a:gd name="adj1" fmla="val -56159"/>
              <a:gd name="adj2" fmla="val -5631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+mn-lt"/>
              </a:rPr>
              <a:t>Was bedeutet eigentlich „Produkt“?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6D31670-1E7C-4E01-8F36-3D97E9BC1123}"/>
              </a:ext>
            </a:extLst>
          </p:cNvPr>
          <p:cNvSpPr txBox="1"/>
          <p:nvPr/>
        </p:nvSpPr>
        <p:spPr>
          <a:xfrm>
            <a:off x="6362656" y="4024087"/>
            <a:ext cx="2376264" cy="1168539"/>
          </a:xfrm>
          <a:prstGeom prst="wedgeEllipseCallout">
            <a:avLst>
              <a:gd name="adj1" fmla="val 13353"/>
              <a:gd name="adj2" fmla="val 82071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+mn-lt"/>
              </a:rPr>
              <a:t>Womit beschäftigt sich ein „Jurist“??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2158CD7-0A61-4458-B163-556DC8CCDE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57" y="2155067"/>
            <a:ext cx="1248750" cy="21600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39068CB7-ADBB-4822-8151-9A9BE064F950}"/>
              </a:ext>
            </a:extLst>
          </p:cNvPr>
          <p:cNvSpPr txBox="1"/>
          <p:nvPr/>
        </p:nvSpPr>
        <p:spPr>
          <a:xfrm rot="16200000">
            <a:off x="537461" y="3134651"/>
            <a:ext cx="1826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+mn-lt"/>
              </a:rPr>
              <a:t>Multivitamin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3DBEA01B-5D93-4AC3-8084-FCE2B1FAB7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86"/>
          <a:stretch/>
        </p:blipFill>
        <p:spPr>
          <a:xfrm>
            <a:off x="1014370" y="4554236"/>
            <a:ext cx="2465488" cy="1800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09008FD-7E2C-4896-B51E-52B9C5A2D7E6}"/>
              </a:ext>
            </a:extLst>
          </p:cNvPr>
          <p:cNvSpPr txBox="1"/>
          <p:nvPr/>
        </p:nvSpPr>
        <p:spPr>
          <a:xfrm>
            <a:off x="2449145" y="1811337"/>
            <a:ext cx="1943855" cy="1514773"/>
          </a:xfrm>
          <a:prstGeom prst="wedgeEllipseCallout">
            <a:avLst>
              <a:gd name="adj1" fmla="val -42470"/>
              <a:gd name="adj2" fmla="val 56342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+mn-lt"/>
              </a:rPr>
              <a:t>Warum haben viele Produkte so seltsame Namen?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58C1D21-DF14-4574-800A-6F432BC6C7EB}"/>
              </a:ext>
            </a:extLst>
          </p:cNvPr>
          <p:cNvSpPr txBox="1"/>
          <p:nvPr/>
        </p:nvSpPr>
        <p:spPr>
          <a:xfrm>
            <a:off x="4178337" y="4695405"/>
            <a:ext cx="2603470" cy="1514773"/>
          </a:xfrm>
          <a:prstGeom prst="wedgeEllipseCallout">
            <a:avLst>
              <a:gd name="adj1" fmla="val -69121"/>
              <a:gd name="adj2" fmla="val -2015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+mn-lt"/>
              </a:rPr>
              <a:t>Warum sind medizinische Fachbegriffe meist auf Latein?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72066C7-88BC-4C46-B578-B476A47CFB8C}"/>
              </a:ext>
            </a:extLst>
          </p:cNvPr>
          <p:cNvSpPr txBox="1"/>
          <p:nvPr/>
        </p:nvSpPr>
        <p:spPr>
          <a:xfrm>
            <a:off x="9880905" y="6642556"/>
            <a:ext cx="9934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+mn-lt"/>
              </a:rPr>
              <a:t>© Ehapa-Verlag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7664E8E-67B2-46EF-BB95-6A2F7461F4C5}"/>
              </a:ext>
            </a:extLst>
          </p:cNvPr>
          <p:cNvSpPr txBox="1"/>
          <p:nvPr/>
        </p:nvSpPr>
        <p:spPr>
          <a:xfrm>
            <a:off x="5220671" y="1710925"/>
            <a:ext cx="4660234" cy="919401"/>
          </a:xfrm>
          <a:prstGeom prst="wedgeRoundRectCallout">
            <a:avLst>
              <a:gd name="adj1" fmla="val 25702"/>
              <a:gd name="adj2" fmla="val 108322"/>
              <a:gd name="adj3" fmla="val 16667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+mn-lt"/>
                <a:cs typeface="Arial" panose="020B0604020202020204" pitchFamily="34" charset="0"/>
              </a:rPr>
              <a:t>QUI INTELLEGIT LINGUAM LATINAM, INTELLEGIT MUNDUM!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AC1C4F9-560D-4DC6-9726-DD08ADF3750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1" r="33200"/>
          <a:stretch/>
        </p:blipFill>
        <p:spPr>
          <a:xfrm rot="5400000">
            <a:off x="2981987" y="3040173"/>
            <a:ext cx="615403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0BEE37-54AB-4066-BED1-768757A43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Latein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1007437" y="1825625"/>
            <a:ext cx="5376596" cy="4351338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3600" dirty="0">
                <a:latin typeface="MaestroTimes" panose="02000400000000000000" pitchFamily="2" charset="2"/>
              </a:rPr>
              <a:t>Willst du all diese Fragen beantworten können?</a:t>
            </a:r>
          </a:p>
          <a:p>
            <a:pPr marL="0" indent="0" algn="ctr">
              <a:buNone/>
            </a:pPr>
            <a:endParaRPr lang="de-DE" sz="3600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de-DE" sz="3600" dirty="0"/>
              <a:t>Am HCG Beilstein kannst du </a:t>
            </a:r>
            <a:r>
              <a:rPr lang="de-DE" sz="3600" u="sng" cap="small" dirty="0"/>
              <a:t>Latein</a:t>
            </a:r>
            <a:r>
              <a:rPr lang="de-DE" sz="3600" dirty="0"/>
              <a:t> als zweite Fremdsprache ab Klasse 7 lernen.</a:t>
            </a:r>
          </a:p>
          <a:p>
            <a:pPr marL="0" indent="0" algn="ctr">
              <a:buNone/>
            </a:pPr>
            <a:r>
              <a:rPr lang="de-DE" sz="3600" i="1" dirty="0"/>
              <a:t>Wir freuen uns auf dich!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F5A135A-44BB-407B-AEBF-CE23C69A30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1777858"/>
            <a:ext cx="4839006" cy="48390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98985" y="764704"/>
            <a:ext cx="381642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e-DE" sz="4000" dirty="0">
                <a:solidFill>
                  <a:schemeClr val="tx1"/>
                </a:solidFill>
              </a:rPr>
              <a:t>Warum Latein?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1007436" y="1825625"/>
            <a:ext cx="10346365" cy="4971824"/>
          </a:xfrm>
        </p:spPr>
        <p:txBody>
          <a:bodyPr>
            <a:normAutofit lnSpcReduction="10000"/>
          </a:bodyPr>
          <a:lstStyle/>
          <a:p>
            <a:pPr marL="271463" indent="-271463"/>
            <a:r>
              <a:rPr lang="de-DE" sz="2400" dirty="0"/>
              <a:t>Der Unterricht ist abwechslungsreich und spannend: </a:t>
            </a:r>
            <a:br>
              <a:rPr lang="de-DE" sz="2400" dirty="0"/>
            </a:br>
            <a:r>
              <a:rPr lang="de-DE" sz="2400" dirty="0"/>
              <a:t>Römisches Leben, Römische Geschichte, Götter der Römer, … </a:t>
            </a:r>
            <a:br>
              <a:rPr lang="de-DE" sz="2400" dirty="0"/>
            </a:br>
            <a:br>
              <a:rPr lang="de-DE" sz="2400" dirty="0"/>
            </a:br>
            <a:r>
              <a:rPr lang="de-DE" sz="2400" dirty="0"/>
              <a:t>und das erkunden wir auch selbst z.B. auf Ausflügen</a:t>
            </a:r>
          </a:p>
          <a:p>
            <a:pPr marL="0" indent="0">
              <a:buNone/>
            </a:pPr>
            <a:endParaRPr lang="de-DE" sz="2400" dirty="0"/>
          </a:p>
          <a:p>
            <a:pPr marL="271463" indent="-271463"/>
            <a:r>
              <a:rPr lang="de-DE" sz="2400" dirty="0"/>
              <a:t>Latein ist DIE europäische Sprache und lebt weiter </a:t>
            </a:r>
            <a:br>
              <a:rPr lang="de-DE" sz="2400" dirty="0"/>
            </a:br>
            <a:r>
              <a:rPr lang="de-DE" sz="2400" dirty="0"/>
              <a:t>in Französisch, Spanisch, Italienisch, ...</a:t>
            </a:r>
          </a:p>
          <a:p>
            <a:pPr marL="271463" indent="-271463"/>
            <a:endParaRPr lang="de-DE" sz="2400" dirty="0"/>
          </a:p>
          <a:p>
            <a:pPr marL="271463" indent="-271463"/>
            <a:r>
              <a:rPr lang="de-DE" sz="2400" dirty="0"/>
              <a:t>Wir lernen Grundlagen und Zusammenhänge </a:t>
            </a:r>
            <a:br>
              <a:rPr lang="de-DE" sz="2400" dirty="0"/>
            </a:br>
            <a:r>
              <a:rPr lang="de-DE" sz="2400" dirty="0"/>
              <a:t>von Sprache(n) </a:t>
            </a: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sz="3600" dirty="0">
                <a:sym typeface="Wingdings" panose="05000000000000000000" pitchFamily="2" charset="2"/>
              </a:rPr>
              <a:t>Wer Latein versteht, versteht die Welt!</a:t>
            </a:r>
            <a:endParaRPr lang="de-DE" sz="36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952C674-1A10-4F33-AE95-66E155614E7C}"/>
              </a:ext>
            </a:extLst>
          </p:cNvPr>
          <p:cNvSpPr txBox="1"/>
          <p:nvPr/>
        </p:nvSpPr>
        <p:spPr>
          <a:xfrm>
            <a:off x="7918110" y="5273781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+mn-lt"/>
              </a:rPr>
              <a:t>Besuch des Römerhauses Walheim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82C5085-2C33-487F-BF5A-93C337CC60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579" y="2728807"/>
            <a:ext cx="3393299" cy="25449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70EBDBB-8E78-457B-8F4C-BCA39117E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Latein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334590-E357-4779-A75E-5CD16698B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382" y="1954627"/>
            <a:ext cx="537659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a-Latn" sz="5400" dirty="0">
                <a:latin typeface="Aharoni" panose="02010803020104030203" pitchFamily="2" charset="-79"/>
                <a:cs typeface="Aharoni" panose="02010803020104030203" pitchFamily="2" charset="-79"/>
              </a:rPr>
              <a:t>Discipuli linguae Latinae vos salutant!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4CAEFE5-2CBC-4407-983E-F87E8F2A67D7}"/>
              </a:ext>
            </a:extLst>
          </p:cNvPr>
          <p:cNvSpPr txBox="1"/>
          <p:nvPr/>
        </p:nvSpPr>
        <p:spPr>
          <a:xfrm>
            <a:off x="6600056" y="555238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n-lt"/>
              </a:rPr>
              <a:t>Besuch des Limesmuseums Aalen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09F60B2-FB78-4C8B-9B54-DD745A2160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930" y="1988840"/>
            <a:ext cx="4716016" cy="35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91343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HCG">
  <a:themeElements>
    <a:clrScheme name="HCGFarben">
      <a:dk1>
        <a:srgbClr val="0B2F46"/>
      </a:dk1>
      <a:lt1>
        <a:sysClr val="window" lastClr="FFFFFF"/>
      </a:lt1>
      <a:dk2>
        <a:srgbClr val="074263"/>
      </a:dk2>
      <a:lt2>
        <a:srgbClr val="FFFFFF"/>
      </a:lt2>
      <a:accent1>
        <a:srgbClr val="0B2F46"/>
      </a:accent1>
      <a:accent2>
        <a:srgbClr val="074263"/>
      </a:accent2>
      <a:accent3>
        <a:srgbClr val="4A7F9E"/>
      </a:accent3>
      <a:accent4>
        <a:srgbClr val="E5A623"/>
      </a:accent4>
      <a:accent5>
        <a:srgbClr val="F37148"/>
      </a:accent5>
      <a:accent6>
        <a:srgbClr val="BF3E26"/>
      </a:accent6>
      <a:hlink>
        <a:srgbClr val="4A7F9E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 HCG" id="{E84792C4-02EF-4E62-8549-20AF08576AA7}" vid="{E014207D-86C8-4BE4-9872-91913D6AA5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 HCG</Template>
  <TotalTime>0</TotalTime>
  <Words>175</Words>
  <Application>Microsoft Office PowerPoint</Application>
  <PresentationFormat>Breitbild</PresentationFormat>
  <Paragraphs>31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3" baseType="lpstr">
      <vt:lpstr>Aharoni</vt:lpstr>
      <vt:lpstr>Arial</vt:lpstr>
      <vt:lpstr>Arial Rounded MT Bold</vt:lpstr>
      <vt:lpstr>Calibri</vt:lpstr>
      <vt:lpstr>Century Gothic</vt:lpstr>
      <vt:lpstr>MaestroTimes</vt:lpstr>
      <vt:lpstr>Wingdings</vt:lpstr>
      <vt:lpstr>Design HCG</vt:lpstr>
      <vt:lpstr>Latein</vt:lpstr>
      <vt:lpstr>Latein</vt:lpstr>
      <vt:lpstr>Latein</vt:lpstr>
      <vt:lpstr>Warum Latein?</vt:lpstr>
      <vt:lpstr>Latein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Mathematik</dc:title>
  <dc:creator>Christina</dc:creator>
  <cp:lastModifiedBy>RIT</cp:lastModifiedBy>
  <cp:revision>25</cp:revision>
  <dcterms:created xsi:type="dcterms:W3CDTF">2020-12-19T13:48:09Z</dcterms:created>
  <dcterms:modified xsi:type="dcterms:W3CDTF">2022-01-27T10:40:20Z</dcterms:modified>
</cp:coreProperties>
</file>