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828" r:id="rId1"/>
  </p:sldMasterIdLst>
  <p:notesMasterIdLst>
    <p:notesMasterId r:id="rId7"/>
  </p:notesMasterIdLst>
  <p:handoutMasterIdLst>
    <p:handoutMasterId r:id="rId8"/>
  </p:handoutMasterIdLst>
  <p:sldIdLst>
    <p:sldId id="260" r:id="rId2"/>
    <p:sldId id="265" r:id="rId3"/>
    <p:sldId id="262" r:id="rId4"/>
    <p:sldId id="263" r:id="rId5"/>
    <p:sldId id="264" r:id="rId6"/>
  </p:sldIdLst>
  <p:sldSz cx="12192000" cy="6858000"/>
  <p:notesSz cx="6797675" cy="9928225"/>
  <p:embeddedFontLst>
    <p:embeddedFont>
      <p:font typeface="ＭＳ Ｐゴシック" panose="020B0600070205080204" pitchFamily="34" charset="-12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x Stadtfeld" initials="FS" lastIdx="9" clrIdx="0">
    <p:extLst>
      <p:ext uri="{19B8F6BF-5375-455C-9EA6-DF929625EA0E}">
        <p15:presenceInfo xmlns:p15="http://schemas.microsoft.com/office/powerpoint/2012/main" userId="S-1-5-21-1747383961-3170041286-3085063722-11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9746"/>
    <a:srgbClr val="0A2F46"/>
    <a:srgbClr val="003E6C"/>
    <a:srgbClr val="0C4263"/>
    <a:srgbClr val="C03E27"/>
    <a:srgbClr val="F07048"/>
    <a:srgbClr val="E96E09"/>
    <a:srgbClr val="2F5597"/>
    <a:srgbClr val="003760"/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8791" autoAdjust="0"/>
  </p:normalViewPr>
  <p:slideViewPr>
    <p:cSldViewPr>
      <p:cViewPr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93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316" y="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8BB133F-23F2-4118-BD0C-91845997A323}" type="datetime1">
              <a:rPr lang="de-DE" altLang="de-DE"/>
              <a:pPr>
                <a:defRPr/>
              </a:pPr>
              <a:t>17.02.2022</a:t>
            </a:fld>
            <a:endParaRPr lang="de-DE" altLang="de-DE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189504-D14D-4631-BEF9-2D7E4E87E5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59958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F30F50-E91B-475C-85BD-F31B332CB862}" type="datetime1">
              <a:rPr lang="de-DE" altLang="de-DE"/>
              <a:pPr>
                <a:defRPr/>
              </a:pPr>
              <a:t>17.02.2022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CB40BB-A2AC-453C-A8BB-A9F9EF009C7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5596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99456" y="1122363"/>
            <a:ext cx="9468544" cy="2387600"/>
          </a:xfrm>
        </p:spPr>
        <p:txBody>
          <a:bodyPr anchor="b" anchorCtr="0"/>
          <a:lstStyle>
            <a:lvl1pPr algn="ctr">
              <a:defRPr sz="4500" b="1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99456" y="3602038"/>
            <a:ext cx="94685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C4263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99456" y="6356352"/>
            <a:ext cx="238194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093912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9C6078DD-8CDD-43BF-9528-D60290819F66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6924DED-D754-4B5E-9A87-B12C2EEED4A5}"/>
              </a:ext>
            </a:extLst>
          </p:cNvPr>
          <p:cNvCxnSpPr>
            <a:cxnSpLocks/>
          </p:cNvCxnSpPr>
          <p:nvPr userDrawn="1"/>
        </p:nvCxnSpPr>
        <p:spPr>
          <a:xfrm>
            <a:off x="1199456" y="3501008"/>
            <a:ext cx="9468544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94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7435" y="980729"/>
            <a:ext cx="10346365" cy="565974"/>
          </a:xfrm>
        </p:spPr>
        <p:txBody>
          <a:bodyPr>
            <a:noAutofit/>
          </a:bodyPr>
          <a:lstStyle>
            <a:lvl1pPr>
              <a:defRPr sz="2800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07435" y="1825625"/>
            <a:ext cx="10346365" cy="4351338"/>
          </a:xfrm>
        </p:spPr>
        <p:txBody>
          <a:bodyPr/>
          <a:lstStyle>
            <a:lvl1pPr>
              <a:defRPr>
                <a:solidFill>
                  <a:srgbClr val="0C4263"/>
                </a:solidFill>
              </a:defRPr>
            </a:lvl1pPr>
            <a:lvl2pPr>
              <a:defRPr>
                <a:solidFill>
                  <a:srgbClr val="0C4263"/>
                </a:solidFill>
              </a:defRPr>
            </a:lvl2pPr>
            <a:lvl3pPr>
              <a:defRPr>
                <a:solidFill>
                  <a:srgbClr val="0C4263"/>
                </a:solidFill>
              </a:defRPr>
            </a:lvl3pPr>
            <a:lvl4pPr>
              <a:defRPr>
                <a:solidFill>
                  <a:srgbClr val="0C4263"/>
                </a:solidFill>
              </a:defRPr>
            </a:lvl4pPr>
            <a:lvl5pPr>
              <a:defRPr>
                <a:solidFill>
                  <a:srgbClr val="0C4263"/>
                </a:solidFill>
              </a:defRPr>
            </a:lvl5pPr>
          </a:lstStyle>
          <a:p>
            <a:pPr lvl="0"/>
            <a:r>
              <a:rPr lang="de-DE" dirty="0"/>
              <a:t>Textmasterformt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7434" y="6381328"/>
            <a:ext cx="2573965" cy="329125"/>
          </a:xfrm>
          <a:prstGeom prst="rect">
            <a:avLst/>
          </a:prstGeom>
        </p:spPr>
        <p:txBody>
          <a:bodyPr anchor="ctr" anchorCtr="0"/>
          <a:lstStyle>
            <a:lvl1pPr>
              <a:defRPr sz="105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3AB7344-5586-4A44-8CCE-B9A70724292A}"/>
              </a:ext>
            </a:extLst>
          </p:cNvPr>
          <p:cNvCxnSpPr>
            <a:cxnSpLocks/>
          </p:cNvCxnSpPr>
          <p:nvPr userDrawn="1"/>
        </p:nvCxnSpPr>
        <p:spPr>
          <a:xfrm>
            <a:off x="1007434" y="1556792"/>
            <a:ext cx="10346366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1425" y="942158"/>
            <a:ext cx="10442376" cy="686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5" y="1825625"/>
            <a:ext cx="10442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AD6A3-B0CB-4935-946C-E02E23018880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D87DF2-7891-450A-A208-7B43EED0EEB1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9" y="29992"/>
            <a:ext cx="4182776" cy="912167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9569013-CE10-4ADD-9070-2458102F1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424" y="6356352"/>
            <a:ext cx="266997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21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522E3-88E1-48A5-A6C2-6ECEF9A3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Profile am HCG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ED89C4-828B-4037-8C67-9B91D251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00FBDA-6B93-4809-B7AF-E877EB61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  <p:sp>
        <p:nvSpPr>
          <p:cNvPr id="6" name="Abgerundetes Rechteck 19">
            <a:extLst>
              <a:ext uri="{FF2B5EF4-FFF2-40B4-BE49-F238E27FC236}">
                <a16:creationId xmlns:a16="http://schemas.microsoft.com/office/drawing/2014/main" id="{B144AD57-A39A-48C5-92B5-53D4AEB03533}"/>
              </a:ext>
            </a:extLst>
          </p:cNvPr>
          <p:cNvSpPr/>
          <p:nvPr/>
        </p:nvSpPr>
        <p:spPr>
          <a:xfrm>
            <a:off x="2063552" y="5873894"/>
            <a:ext cx="8100000" cy="43204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tabLst>
                <a:tab pos="3232150" algn="l"/>
              </a:tabLst>
            </a:pPr>
            <a:r>
              <a:rPr lang="de-DE" sz="2400" kern="1200" dirty="0">
                <a:solidFill>
                  <a:prstClr val="white"/>
                </a:solidFill>
              </a:rPr>
              <a:t>G9-Gymnasium	Unterricht im 7-Stunden-Modell</a:t>
            </a:r>
          </a:p>
        </p:txBody>
      </p:sp>
      <p:sp>
        <p:nvSpPr>
          <p:cNvPr id="7" name="Abgerundetes Rechteck 20">
            <a:extLst>
              <a:ext uri="{FF2B5EF4-FFF2-40B4-BE49-F238E27FC236}">
                <a16:creationId xmlns:a16="http://schemas.microsoft.com/office/drawing/2014/main" id="{B8288FC2-6640-41ED-B47F-653E7A2163DC}"/>
              </a:ext>
            </a:extLst>
          </p:cNvPr>
          <p:cNvSpPr/>
          <p:nvPr/>
        </p:nvSpPr>
        <p:spPr>
          <a:xfrm>
            <a:off x="2074735" y="1772816"/>
            <a:ext cx="2520000" cy="397963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 hangingPunct="1"/>
            <a:r>
              <a:rPr lang="de-DE" b="1" kern="1200" dirty="0">
                <a:solidFill>
                  <a:prstClr val="white"/>
                </a:solidFill>
              </a:rPr>
              <a:t>Sportprofil </a:t>
            </a:r>
          </a:p>
          <a:p>
            <a:pPr algn="ctr" hangingPunct="1"/>
            <a:r>
              <a:rPr lang="de-DE" b="1" kern="1200" dirty="0">
                <a:solidFill>
                  <a:prstClr val="white"/>
                </a:solidFill>
              </a:rPr>
              <a:t>Klasse 9-11</a:t>
            </a:r>
          </a:p>
          <a:p>
            <a:pPr algn="ctr" hangingPunct="1"/>
            <a:endParaRPr lang="de-DE" b="1" kern="1200" dirty="0">
              <a:solidFill>
                <a:prstClr val="white"/>
              </a:solidFill>
            </a:endParaRPr>
          </a:p>
          <a:p>
            <a:pPr algn="ctr" hangingPunct="1"/>
            <a:r>
              <a:rPr lang="de-DE" sz="1400" u="sng" dirty="0">
                <a:solidFill>
                  <a:prstClr val="white"/>
                </a:solidFill>
              </a:rPr>
              <a:t>Sichtung</a:t>
            </a:r>
            <a:r>
              <a:rPr lang="de-DE" sz="1400" u="sng" kern="1200" dirty="0">
                <a:solidFill>
                  <a:prstClr val="white"/>
                </a:solidFill>
              </a:rPr>
              <a:t> durch Sporteingangstest vor Aufnahme in die Sportklasse</a:t>
            </a:r>
          </a:p>
          <a:p>
            <a:pPr algn="ctr" hangingPunct="1"/>
            <a:r>
              <a:rPr lang="de-DE" sz="1400" u="sng" kern="1200" dirty="0">
                <a:solidFill>
                  <a:prstClr val="white"/>
                </a:solidFill>
              </a:rPr>
              <a:t>1 Stunde Sport zusätzlich </a:t>
            </a:r>
            <a:r>
              <a:rPr lang="de-DE" sz="1400" u="sng" dirty="0">
                <a:solidFill>
                  <a:prstClr val="white"/>
                </a:solidFill>
              </a:rPr>
              <a:t>und </a:t>
            </a:r>
            <a:r>
              <a:rPr lang="de-DE" sz="1400" u="sng" kern="1200" dirty="0">
                <a:solidFill>
                  <a:prstClr val="white"/>
                </a:solidFill>
              </a:rPr>
              <a:t>Aktionstage</a:t>
            </a:r>
            <a:r>
              <a:rPr lang="de-DE" sz="1400" dirty="0">
                <a:solidFill>
                  <a:prstClr val="white"/>
                </a:solidFill>
              </a:rPr>
              <a:t> </a:t>
            </a:r>
            <a:r>
              <a:rPr lang="de-DE" sz="1400" u="sng" kern="1200" dirty="0">
                <a:solidFill>
                  <a:prstClr val="white"/>
                </a:solidFill>
              </a:rPr>
              <a:t>in Kl. 5, 6 und 8</a:t>
            </a:r>
          </a:p>
          <a:p>
            <a:pPr algn="ctr" hangingPunct="1"/>
            <a:endParaRPr lang="de-DE" sz="1400" kern="1200" dirty="0">
              <a:solidFill>
                <a:prstClr val="white"/>
              </a:solidFill>
            </a:endParaRPr>
          </a:p>
          <a:p>
            <a:pPr algn="ctr" hangingPunct="1"/>
            <a:r>
              <a:rPr lang="de-DE" sz="1400" kern="1200" dirty="0">
                <a:solidFill>
                  <a:prstClr val="white"/>
                </a:solidFill>
              </a:rPr>
              <a:t>Kooperation </a:t>
            </a:r>
            <a:br>
              <a:rPr lang="de-DE" sz="1400" kern="1200" dirty="0">
                <a:solidFill>
                  <a:prstClr val="white"/>
                </a:solidFill>
              </a:rPr>
            </a:br>
            <a:r>
              <a:rPr lang="de-DE" sz="1400" kern="1200" dirty="0">
                <a:solidFill>
                  <a:prstClr val="white"/>
                </a:solidFill>
              </a:rPr>
              <a:t>mit Vereinen (Handball, Tennis,...)</a:t>
            </a:r>
          </a:p>
          <a:p>
            <a:pPr algn="ctr" hangingPunct="1"/>
            <a:endParaRPr lang="de-DE" sz="1400" kern="1200" dirty="0">
              <a:solidFill>
                <a:prstClr val="white"/>
              </a:solidFill>
            </a:endParaRPr>
          </a:p>
          <a:p>
            <a:pPr algn="ctr" hangingPunct="1"/>
            <a:r>
              <a:rPr lang="de-DE" sz="1400" kern="1200" dirty="0">
                <a:solidFill>
                  <a:prstClr val="white"/>
                </a:solidFill>
              </a:rPr>
              <a:t>Skischullandheim in Klasse 9, </a:t>
            </a:r>
            <a:r>
              <a:rPr lang="de-DE" sz="1400" kern="1200" dirty="0" err="1">
                <a:solidFill>
                  <a:prstClr val="white"/>
                </a:solidFill>
              </a:rPr>
              <a:t>Sportmentorenausbildung</a:t>
            </a:r>
            <a:r>
              <a:rPr lang="de-DE" sz="1400" kern="1200" dirty="0">
                <a:solidFill>
                  <a:prstClr val="white"/>
                </a:solidFill>
              </a:rPr>
              <a:t> in Klasse 10,</a:t>
            </a:r>
          </a:p>
          <a:p>
            <a:pPr algn="ctr" hangingPunct="1"/>
            <a:r>
              <a:rPr lang="de-DE" sz="1400" dirty="0">
                <a:solidFill>
                  <a:prstClr val="white"/>
                </a:solidFill>
              </a:rPr>
              <a:t>Wasserexkursion in Klasse 11</a:t>
            </a:r>
            <a:endParaRPr lang="de-DE" sz="1400" kern="1200" dirty="0">
              <a:solidFill>
                <a:prstClr val="white"/>
              </a:solidFill>
            </a:endParaRPr>
          </a:p>
          <a:p>
            <a:pPr algn="ctr" hangingPunct="1"/>
            <a:endParaRPr lang="de-DE" sz="1200" kern="1200" dirty="0">
              <a:solidFill>
                <a:prstClr val="white"/>
              </a:solidFill>
            </a:endParaRPr>
          </a:p>
          <a:p>
            <a:pPr algn="ctr" hangingPunct="1"/>
            <a:endParaRPr lang="de-DE" sz="1200" kern="1200" dirty="0">
              <a:solidFill>
                <a:prstClr val="white"/>
              </a:solidFill>
            </a:endParaRPr>
          </a:p>
          <a:p>
            <a:pPr algn="ctr" hangingPunct="1"/>
            <a:endParaRPr lang="de-DE" sz="1200" kern="1200" dirty="0">
              <a:solidFill>
                <a:prstClr val="white"/>
              </a:solidFill>
            </a:endParaRPr>
          </a:p>
        </p:txBody>
      </p:sp>
      <p:sp>
        <p:nvSpPr>
          <p:cNvPr id="8" name="Abgerundetes Rechteck 21">
            <a:extLst>
              <a:ext uri="{FF2B5EF4-FFF2-40B4-BE49-F238E27FC236}">
                <a16:creationId xmlns:a16="http://schemas.microsoft.com/office/drawing/2014/main" id="{1AAD2E31-487F-409A-AA75-84E42BE6CD0A}"/>
              </a:ext>
            </a:extLst>
          </p:cNvPr>
          <p:cNvSpPr/>
          <p:nvPr/>
        </p:nvSpPr>
        <p:spPr>
          <a:xfrm>
            <a:off x="4859143" y="1772816"/>
            <a:ext cx="2520000" cy="3988750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b="1" dirty="0"/>
              <a:t>Sprachliches Profil </a:t>
            </a:r>
            <a:br>
              <a:rPr lang="de-DE" b="1" dirty="0"/>
            </a:br>
            <a:r>
              <a:rPr lang="de-DE" b="1" dirty="0"/>
              <a:t>Klasse 9-11</a:t>
            </a:r>
          </a:p>
          <a:p>
            <a:pPr algn="ctr"/>
            <a:r>
              <a:rPr lang="de-DE" b="1" dirty="0"/>
              <a:t>(Spanisch)</a:t>
            </a:r>
          </a:p>
          <a:p>
            <a:pPr algn="ctr"/>
            <a:endParaRPr lang="de-DE" b="1" dirty="0"/>
          </a:p>
          <a:p>
            <a:pPr algn="ctr"/>
            <a:endParaRPr lang="de-DE" sz="800" b="1" dirty="0"/>
          </a:p>
          <a:p>
            <a:pPr algn="ctr"/>
            <a:r>
              <a:rPr lang="de-DE" sz="1400" u="sng" dirty="0"/>
              <a:t>bilingualer Fachunterricht ab Klasse 7</a:t>
            </a:r>
          </a:p>
          <a:p>
            <a:pPr algn="ctr"/>
            <a:endParaRPr lang="de-DE" sz="1400" dirty="0"/>
          </a:p>
          <a:p>
            <a:pPr algn="ctr"/>
            <a:r>
              <a:rPr lang="de-DE" sz="1400" dirty="0"/>
              <a:t>Englisch,</a:t>
            </a:r>
          </a:p>
          <a:p>
            <a:pPr algn="ctr"/>
            <a:r>
              <a:rPr lang="de-DE" sz="1400" dirty="0"/>
              <a:t>Französisch, Latein</a:t>
            </a:r>
          </a:p>
          <a:p>
            <a:pPr algn="ctr"/>
            <a:r>
              <a:rPr lang="de-DE" sz="1400" dirty="0"/>
              <a:t>Spanisch</a:t>
            </a:r>
          </a:p>
          <a:p>
            <a:pPr algn="ctr"/>
            <a:endParaRPr lang="de-DE" sz="1400" dirty="0"/>
          </a:p>
          <a:p>
            <a:pPr algn="ctr"/>
            <a:r>
              <a:rPr lang="de-DE" sz="1400" dirty="0"/>
              <a:t>Literaturkurs, Theater-AG,</a:t>
            </a:r>
          </a:p>
          <a:p>
            <a:pPr algn="ctr"/>
            <a:r>
              <a:rPr lang="de-DE" sz="1400" dirty="0"/>
              <a:t>Austauschprogramme</a:t>
            </a:r>
          </a:p>
          <a:p>
            <a:pPr algn="ctr"/>
            <a:endParaRPr lang="de-DE" dirty="0"/>
          </a:p>
        </p:txBody>
      </p:sp>
      <p:sp>
        <p:nvSpPr>
          <p:cNvPr id="9" name="Abgerundetes Rechteck 22">
            <a:extLst>
              <a:ext uri="{FF2B5EF4-FFF2-40B4-BE49-F238E27FC236}">
                <a16:creationId xmlns:a16="http://schemas.microsoft.com/office/drawing/2014/main" id="{F975EBAF-9428-42B6-9A2D-E1E41B664174}"/>
              </a:ext>
            </a:extLst>
          </p:cNvPr>
          <p:cNvSpPr/>
          <p:nvPr/>
        </p:nvSpPr>
        <p:spPr>
          <a:xfrm>
            <a:off x="7643552" y="1772816"/>
            <a:ext cx="2520000" cy="3988751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Naturwissen-schaftliches Profil 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Klasse 9-11</a:t>
            </a:r>
          </a:p>
          <a:p>
            <a:pPr algn="ctr"/>
            <a:endParaRPr lang="de-DE" sz="800" dirty="0">
              <a:solidFill>
                <a:schemeClr val="bg1"/>
              </a:solidFill>
            </a:endParaRPr>
          </a:p>
          <a:p>
            <a:pPr algn="ctr"/>
            <a:endParaRPr lang="de-DE" sz="800" dirty="0">
              <a:solidFill>
                <a:schemeClr val="bg1"/>
              </a:solidFill>
            </a:endParaRPr>
          </a:p>
          <a:p>
            <a:pPr algn="ctr"/>
            <a:endParaRPr lang="de-DE" sz="800" dirty="0">
              <a:solidFill>
                <a:schemeClr val="bg1"/>
              </a:solidFill>
            </a:endParaRPr>
          </a:p>
          <a:p>
            <a:pPr algn="ctr"/>
            <a:r>
              <a:rPr lang="de-DE" sz="1400" u="sng" dirty="0">
                <a:solidFill>
                  <a:schemeClr val="bg1"/>
                </a:solidFill>
              </a:rPr>
              <a:t>NwT1-Profil </a:t>
            </a:r>
            <a:br>
              <a:rPr lang="de-DE" sz="1400" u="sng" dirty="0">
                <a:solidFill>
                  <a:schemeClr val="bg1"/>
                </a:solidFill>
              </a:rPr>
            </a:br>
            <a:r>
              <a:rPr lang="de-DE" sz="1400" u="sng" dirty="0">
                <a:solidFill>
                  <a:schemeClr val="bg1"/>
                </a:solidFill>
              </a:rPr>
              <a:t>Klasse 7 - 11</a:t>
            </a:r>
          </a:p>
          <a:p>
            <a:pPr algn="ctr"/>
            <a:endParaRPr lang="de-DE" sz="1400" dirty="0">
              <a:solidFill>
                <a:schemeClr val="bg1"/>
              </a:solidFill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BNT in Kl. 5+6 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Biologie, Physik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Chemie, NWT</a:t>
            </a:r>
          </a:p>
          <a:p>
            <a:pPr algn="ctr"/>
            <a:endParaRPr lang="de-DE" sz="1400" dirty="0">
              <a:solidFill>
                <a:schemeClr val="bg1"/>
              </a:solidFill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Girls‘ Day- / Junior-Ingenieur-/ Schüler-Ingenieur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-Akademie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MINT-EC Schule</a:t>
            </a:r>
          </a:p>
          <a:p>
            <a:pPr algn="ctr"/>
            <a:endParaRPr lang="de-DE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de-DE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E29876E8-CFC9-4A16-8D43-06C10511BDC3}"/>
              </a:ext>
            </a:extLst>
          </p:cNvPr>
          <p:cNvSpPr txBox="1">
            <a:spLocks/>
          </p:cNvSpPr>
          <p:nvPr/>
        </p:nvSpPr>
        <p:spPr>
          <a:xfrm>
            <a:off x="3557631" y="5691332"/>
            <a:ext cx="1845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de-DE" dirty="0"/>
              <a:t> </a:t>
            </a:r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C8B75C3A-B02D-47A4-9114-0AFDB5B00B5B}"/>
              </a:ext>
            </a:extLst>
          </p:cNvPr>
          <p:cNvSpPr txBox="1">
            <a:spLocks/>
          </p:cNvSpPr>
          <p:nvPr/>
        </p:nvSpPr>
        <p:spPr>
          <a:xfrm>
            <a:off x="5381153" y="5606485"/>
            <a:ext cx="1600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F430744-EFD2-4022-B595-383955D678A8}"/>
              </a:ext>
            </a:extLst>
          </p:cNvPr>
          <p:cNvGrpSpPr/>
          <p:nvPr/>
        </p:nvGrpSpPr>
        <p:grpSpPr>
          <a:xfrm>
            <a:off x="10272464" y="332656"/>
            <a:ext cx="1516380" cy="360045"/>
            <a:chOff x="10272464" y="332021"/>
            <a:chExt cx="1516380" cy="360045"/>
          </a:xfrm>
        </p:grpSpPr>
        <p:pic>
          <p:nvPicPr>
            <p:cNvPr id="14" name="Grafik 13" descr="MINT logo schule 4C">
              <a:extLst>
                <a:ext uri="{FF2B5EF4-FFF2-40B4-BE49-F238E27FC236}">
                  <a16:creationId xmlns:a16="http://schemas.microsoft.com/office/drawing/2014/main" id="{22E6E4C0-9754-4EAC-8591-76C45A9CB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464" y="332656"/>
              <a:ext cx="97536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rafik 14" descr="Delf JuniorScolaire CMJN">
              <a:extLst>
                <a:ext uri="{FF2B5EF4-FFF2-40B4-BE49-F238E27FC236}">
                  <a16:creationId xmlns:a16="http://schemas.microsoft.com/office/drawing/2014/main" id="{A9E5FFCE-813D-475B-93AD-F5AFF3DAA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7679" y="332021"/>
              <a:ext cx="431165" cy="3594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572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816CF-5302-42EB-89A1-438E6525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Sportprofil ab Klasse 9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88D0FB-9BB8-4363-B7EA-1B04738F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8D1A8D-8A55-4355-A577-FC3871D9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6C8B875-1B8D-46C9-B538-6951E4063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75190"/>
              </p:ext>
            </p:extLst>
          </p:nvPr>
        </p:nvGraphicFramePr>
        <p:xfrm>
          <a:off x="1036763" y="1698543"/>
          <a:ext cx="836763" cy="460642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3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206">
                <a:tc>
                  <a:txBody>
                    <a:bodyPr/>
                    <a:lstStyle/>
                    <a:p>
                      <a:r>
                        <a:rPr lang="de-DE" dirty="0"/>
                        <a:t>Klasse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09">
                <a:tc>
                  <a:txBody>
                    <a:bodyPr/>
                    <a:lstStyle/>
                    <a:p>
                      <a:r>
                        <a:rPr lang="de-DE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809">
                <a:tc>
                  <a:txBody>
                    <a:bodyPr/>
                    <a:lstStyle/>
                    <a:p>
                      <a:r>
                        <a:rPr lang="de-DE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434">
                <a:tc>
                  <a:txBody>
                    <a:bodyPr/>
                    <a:lstStyle/>
                    <a:p>
                      <a:endParaRPr lang="de-DE" sz="1200" b="1" dirty="0"/>
                    </a:p>
                    <a:p>
                      <a:r>
                        <a:rPr lang="de-DE" b="1" dirty="0"/>
                        <a:t>7</a:t>
                      </a:r>
                    </a:p>
                    <a:p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731">
                <a:tc>
                  <a:txBody>
                    <a:bodyPr/>
                    <a:lstStyle/>
                    <a:p>
                      <a:r>
                        <a:rPr lang="de-DE" b="1" dirty="0"/>
                        <a:t>8</a:t>
                      </a:r>
                      <a:endParaRPr lang="de-DE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86">
                <a:tc>
                  <a:txBody>
                    <a:bodyPr/>
                    <a:lstStyle/>
                    <a:p>
                      <a:r>
                        <a:rPr lang="de-DE" b="1" dirty="0"/>
                        <a:t>9</a:t>
                      </a:r>
                    </a:p>
                    <a:p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206">
                <a:tc>
                  <a:txBody>
                    <a:bodyPr/>
                    <a:lstStyle/>
                    <a:p>
                      <a:r>
                        <a:rPr lang="de-DE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206">
                <a:tc>
                  <a:txBody>
                    <a:bodyPr/>
                    <a:lstStyle/>
                    <a:p>
                      <a:r>
                        <a:rPr lang="de-DE" b="1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0767">
                <a:tc>
                  <a:txBody>
                    <a:bodyPr/>
                    <a:lstStyle/>
                    <a:p>
                      <a:endParaRPr lang="de-DE" sz="1200" b="1" dirty="0"/>
                    </a:p>
                    <a:p>
                      <a:r>
                        <a:rPr lang="de-DE" b="1" dirty="0"/>
                        <a:t>12/13</a:t>
                      </a:r>
                    </a:p>
                    <a:p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4C440295-08F0-426C-9C04-7E981D7C116F}"/>
              </a:ext>
            </a:extLst>
          </p:cNvPr>
          <p:cNvSpPr txBox="1">
            <a:spLocks/>
          </p:cNvSpPr>
          <p:nvPr/>
        </p:nvSpPr>
        <p:spPr>
          <a:xfrm>
            <a:off x="9961377" y="6502016"/>
            <a:ext cx="249423" cy="276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82C12E00-B8CF-407F-9EE0-6135DDB5420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6D640A14-14DC-41DB-B07E-3F15FBE97D8D}"/>
              </a:ext>
            </a:extLst>
          </p:cNvPr>
          <p:cNvSpPr txBox="1">
            <a:spLocks/>
          </p:cNvSpPr>
          <p:nvPr/>
        </p:nvSpPr>
        <p:spPr>
          <a:xfrm>
            <a:off x="5216255" y="5691332"/>
            <a:ext cx="1845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de-DE" dirty="0"/>
              <a:t> </a:t>
            </a: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080BD73E-41B4-4650-AF65-E1999171CF16}"/>
              </a:ext>
            </a:extLst>
          </p:cNvPr>
          <p:cNvSpPr txBox="1">
            <a:spLocks/>
          </p:cNvSpPr>
          <p:nvPr/>
        </p:nvSpPr>
        <p:spPr>
          <a:xfrm>
            <a:off x="5338418" y="5030623"/>
            <a:ext cx="1600749" cy="940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 lang="de-DE" dirty="0"/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9BC4A222-6128-42E0-8206-2329B3522097}"/>
              </a:ext>
            </a:extLst>
          </p:cNvPr>
          <p:cNvSpPr txBox="1">
            <a:spLocks/>
          </p:cNvSpPr>
          <p:nvPr/>
        </p:nvSpPr>
        <p:spPr>
          <a:xfrm>
            <a:off x="5387940" y="5488176"/>
            <a:ext cx="150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C441A41-2027-432B-B21C-DE91DCAEAC8F}"/>
              </a:ext>
            </a:extLst>
          </p:cNvPr>
          <p:cNvSpPr txBox="1"/>
          <p:nvPr/>
        </p:nvSpPr>
        <p:spPr>
          <a:xfrm>
            <a:off x="2808792" y="1907328"/>
            <a:ext cx="6660000" cy="584775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Sportzusatz (Pflicht nach Sichtung  Sporteingangstests)</a:t>
            </a:r>
          </a:p>
          <a:p>
            <a:pPr algn="ctr"/>
            <a:r>
              <a:rPr lang="de-DE" sz="1400" dirty="0"/>
              <a:t>Bläser/Gesang/Kreativität (Kl. 5, 6)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CB4ACF-BA0C-4263-8C2C-4E570E4AD85A}"/>
              </a:ext>
            </a:extLst>
          </p:cNvPr>
          <p:cNvSpPr txBox="1"/>
          <p:nvPr/>
        </p:nvSpPr>
        <p:spPr>
          <a:xfrm>
            <a:off x="2808792" y="2591563"/>
            <a:ext cx="6660000" cy="584775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Sportzusatz (Pflicht!); </a:t>
            </a:r>
          </a:p>
          <a:p>
            <a:pPr algn="ctr"/>
            <a:r>
              <a:rPr lang="de-DE" sz="1400" dirty="0" err="1"/>
              <a:t>Bili</a:t>
            </a:r>
            <a:r>
              <a:rPr lang="de-DE" sz="1400" dirty="0"/>
              <a:t>-Vorkurs fakultativ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651F17B-7805-4F77-BE71-0BF9D94F3606}"/>
              </a:ext>
            </a:extLst>
          </p:cNvPr>
          <p:cNvSpPr txBox="1"/>
          <p:nvPr/>
        </p:nvSpPr>
        <p:spPr>
          <a:xfrm>
            <a:off x="4479750" y="3238396"/>
            <a:ext cx="3318085" cy="584775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Französisch/Latein </a:t>
            </a:r>
          </a:p>
          <a:p>
            <a:pPr algn="ctr"/>
            <a:r>
              <a:rPr lang="de-DE" sz="1400" dirty="0"/>
              <a:t> mit </a:t>
            </a:r>
            <a:r>
              <a:rPr lang="de-DE" sz="1400" dirty="0" err="1"/>
              <a:t>Bilizug</a:t>
            </a:r>
            <a:r>
              <a:rPr lang="de-DE" sz="1400" dirty="0"/>
              <a:t> kombinierbar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062869-08A1-4788-9933-85F49A9C3975}"/>
              </a:ext>
            </a:extLst>
          </p:cNvPr>
          <p:cNvSpPr txBox="1"/>
          <p:nvPr/>
        </p:nvSpPr>
        <p:spPr>
          <a:xfrm>
            <a:off x="2808792" y="5894719"/>
            <a:ext cx="6660000" cy="369332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Leistungskurse (5-stündig) bzw. Basiskurse (3- oder 2-stündig)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05304D1-5520-48E7-BE2F-FCAA96C8988A}"/>
              </a:ext>
            </a:extLst>
          </p:cNvPr>
          <p:cNvSpPr txBox="1"/>
          <p:nvPr/>
        </p:nvSpPr>
        <p:spPr>
          <a:xfrm>
            <a:off x="2808794" y="4474582"/>
            <a:ext cx="6659997" cy="646331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Sport als Hauptfach</a:t>
            </a:r>
          </a:p>
          <a:p>
            <a:pPr algn="ctr"/>
            <a:r>
              <a:rPr lang="de-DE" b="1" dirty="0"/>
              <a:t> (5-stündig)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E98E672-3145-441D-A78D-027B9E27EB74}"/>
              </a:ext>
            </a:extLst>
          </p:cNvPr>
          <p:cNvSpPr txBox="1"/>
          <p:nvPr/>
        </p:nvSpPr>
        <p:spPr>
          <a:xfrm>
            <a:off x="2808794" y="3851756"/>
            <a:ext cx="6659997" cy="369332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Sportzusatz (Pflicht!)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009C851-E828-4B81-B0B9-38CD280FF64C}"/>
              </a:ext>
            </a:extLst>
          </p:cNvPr>
          <p:cNvSpPr txBox="1"/>
          <p:nvPr/>
        </p:nvSpPr>
        <p:spPr>
          <a:xfrm>
            <a:off x="8421637" y="4038700"/>
            <a:ext cx="2938144" cy="1754326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 Antrag der Eltern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Auswahl durch Schulleitung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max. 1 Klasse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Zusatzstunden in 5, 6, und 8 als Voraussetzung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3097FCC-579C-406B-8BDA-17033C9C84CA}"/>
              </a:ext>
            </a:extLst>
          </p:cNvPr>
          <p:cNvCxnSpPr>
            <a:cxnSpLocks/>
          </p:cNvCxnSpPr>
          <p:nvPr/>
        </p:nvCxnSpPr>
        <p:spPr>
          <a:xfrm>
            <a:off x="6138792" y="2420888"/>
            <a:ext cx="0" cy="28803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9CC0D75C-35AC-4077-85C5-1F82636BF2E7}"/>
              </a:ext>
            </a:extLst>
          </p:cNvPr>
          <p:cNvCxnSpPr>
            <a:cxnSpLocks/>
          </p:cNvCxnSpPr>
          <p:nvPr/>
        </p:nvCxnSpPr>
        <p:spPr>
          <a:xfrm>
            <a:off x="6134479" y="3068960"/>
            <a:ext cx="8626" cy="28803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9F8FE88D-2494-4B97-A44A-C394DA7047B2}"/>
              </a:ext>
            </a:extLst>
          </p:cNvPr>
          <p:cNvCxnSpPr>
            <a:cxnSpLocks/>
          </p:cNvCxnSpPr>
          <p:nvPr/>
        </p:nvCxnSpPr>
        <p:spPr>
          <a:xfrm>
            <a:off x="6134479" y="4255005"/>
            <a:ext cx="8626" cy="36231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760516A-4304-4719-BDB6-7EDE3B284DF1}"/>
              </a:ext>
            </a:extLst>
          </p:cNvPr>
          <p:cNvCxnSpPr>
            <a:cxnSpLocks/>
          </p:cNvCxnSpPr>
          <p:nvPr/>
        </p:nvCxnSpPr>
        <p:spPr>
          <a:xfrm>
            <a:off x="6134479" y="5120913"/>
            <a:ext cx="8626" cy="77380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4397AF3A-1A4F-4AB6-B387-B2C7EBDEEDA5}"/>
              </a:ext>
            </a:extLst>
          </p:cNvPr>
          <p:cNvGrpSpPr/>
          <p:nvPr/>
        </p:nvGrpSpPr>
        <p:grpSpPr>
          <a:xfrm>
            <a:off x="10272464" y="332021"/>
            <a:ext cx="1516380" cy="360045"/>
            <a:chOff x="10272464" y="332021"/>
            <a:chExt cx="1516380" cy="360045"/>
          </a:xfrm>
        </p:grpSpPr>
        <p:pic>
          <p:nvPicPr>
            <p:cNvPr id="32" name="Grafik 31" descr="MINT logo schule 4C">
              <a:extLst>
                <a:ext uri="{FF2B5EF4-FFF2-40B4-BE49-F238E27FC236}">
                  <a16:creationId xmlns:a16="http://schemas.microsoft.com/office/drawing/2014/main" id="{1FD3F114-B299-41BF-B8B1-90E9AB185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464" y="332656"/>
              <a:ext cx="97536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rafik 32" descr="Delf JuniorScolaire CMJN">
              <a:extLst>
                <a:ext uri="{FF2B5EF4-FFF2-40B4-BE49-F238E27FC236}">
                  <a16:creationId xmlns:a16="http://schemas.microsoft.com/office/drawing/2014/main" id="{67CABDB7-17AD-4D59-A5D3-7AE486BC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7679" y="332021"/>
              <a:ext cx="431165" cy="3594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9035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A4D02-BF7E-4B50-9334-2363E38B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Bilingualer Zug ab Klasse 7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BFC203-DF8C-4B45-B78B-944039AE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4EBC6E-D4E9-470D-A2E5-6C5507EC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8E786403-304F-483E-BFD3-D158795FE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30264"/>
              </p:ext>
            </p:extLst>
          </p:nvPr>
        </p:nvGraphicFramePr>
        <p:xfrm>
          <a:off x="1036763" y="1698543"/>
          <a:ext cx="836763" cy="461364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3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206">
                <a:tc>
                  <a:txBody>
                    <a:bodyPr/>
                    <a:lstStyle/>
                    <a:p>
                      <a:r>
                        <a:rPr lang="de-DE" dirty="0"/>
                        <a:t>Klasse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09">
                <a:tc>
                  <a:txBody>
                    <a:bodyPr/>
                    <a:lstStyle/>
                    <a:p>
                      <a:r>
                        <a:rPr lang="de-DE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809">
                <a:tc>
                  <a:txBody>
                    <a:bodyPr/>
                    <a:lstStyle/>
                    <a:p>
                      <a:r>
                        <a:rPr lang="de-DE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767">
                <a:tc>
                  <a:txBody>
                    <a:bodyPr/>
                    <a:lstStyle/>
                    <a:p>
                      <a:endParaRPr lang="de-DE" sz="1200" b="1" dirty="0"/>
                    </a:p>
                    <a:p>
                      <a:r>
                        <a:rPr lang="de-DE" b="1" dirty="0"/>
                        <a:t>7</a:t>
                      </a:r>
                    </a:p>
                    <a:p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444">
                <a:tc>
                  <a:txBody>
                    <a:bodyPr/>
                    <a:lstStyle/>
                    <a:p>
                      <a:r>
                        <a:rPr lang="de-DE" b="1" dirty="0"/>
                        <a:t>8</a:t>
                      </a:r>
                      <a:endParaRPr lang="de-DE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86">
                <a:tc>
                  <a:txBody>
                    <a:bodyPr/>
                    <a:lstStyle/>
                    <a:p>
                      <a:r>
                        <a:rPr lang="de-DE" b="1" dirty="0"/>
                        <a:t>9</a:t>
                      </a:r>
                    </a:p>
                    <a:p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206">
                <a:tc>
                  <a:txBody>
                    <a:bodyPr/>
                    <a:lstStyle/>
                    <a:p>
                      <a:r>
                        <a:rPr lang="de-DE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206">
                <a:tc>
                  <a:txBody>
                    <a:bodyPr/>
                    <a:lstStyle/>
                    <a:p>
                      <a:r>
                        <a:rPr lang="de-DE" b="1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0767">
                <a:tc>
                  <a:txBody>
                    <a:bodyPr/>
                    <a:lstStyle/>
                    <a:p>
                      <a:endParaRPr lang="de-DE" sz="1200" b="1" dirty="0"/>
                    </a:p>
                    <a:p>
                      <a:r>
                        <a:rPr lang="de-DE" b="1" dirty="0"/>
                        <a:t>12/13</a:t>
                      </a:r>
                    </a:p>
                    <a:p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DBCA7DA7-AA53-4FE9-A56D-3E0DBA7806F7}"/>
              </a:ext>
            </a:extLst>
          </p:cNvPr>
          <p:cNvSpPr txBox="1"/>
          <p:nvPr/>
        </p:nvSpPr>
        <p:spPr>
          <a:xfrm>
            <a:off x="2557436" y="3158269"/>
            <a:ext cx="6694098" cy="1138773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Bilingualer Zug </a:t>
            </a:r>
          </a:p>
          <a:p>
            <a:pPr algn="ctr"/>
            <a:r>
              <a:rPr lang="de-DE" sz="1600" dirty="0"/>
              <a:t>z. B. Geographie (7 oder 8), Geschichte (9), Biologie (10 oder 11), Gemeinschaftskunde (11) auf Englisch</a:t>
            </a:r>
          </a:p>
          <a:p>
            <a:pPr algn="ctr"/>
            <a:r>
              <a:rPr lang="de-DE" b="1" dirty="0"/>
              <a:t>Wahl der 2. Fremdsprache Französisch/Latein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C3DB6C-96A4-409A-A084-FF89B292B943}"/>
              </a:ext>
            </a:extLst>
          </p:cNvPr>
          <p:cNvSpPr txBox="1"/>
          <p:nvPr/>
        </p:nvSpPr>
        <p:spPr>
          <a:xfrm>
            <a:off x="4160275" y="4571002"/>
            <a:ext cx="3488419" cy="646331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Wahl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Spanisch </a:t>
            </a:r>
            <a:r>
              <a:rPr lang="de-DE" u="sng" dirty="0"/>
              <a:t>oder</a:t>
            </a:r>
            <a:r>
              <a:rPr lang="de-DE" dirty="0"/>
              <a:t> Sport </a:t>
            </a:r>
            <a:r>
              <a:rPr lang="de-DE" u="sng" dirty="0"/>
              <a:t>oder</a:t>
            </a:r>
            <a:r>
              <a:rPr lang="de-DE" dirty="0"/>
              <a:t> </a:t>
            </a:r>
            <a:r>
              <a:rPr lang="de-DE" dirty="0" err="1"/>
              <a:t>NwT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433044-74F8-4817-9CC0-13730E1270D1}"/>
              </a:ext>
            </a:extLst>
          </p:cNvPr>
          <p:cNvSpPr txBox="1"/>
          <p:nvPr/>
        </p:nvSpPr>
        <p:spPr>
          <a:xfrm>
            <a:off x="2540476" y="2533759"/>
            <a:ext cx="6711350" cy="369332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Bili</a:t>
            </a:r>
            <a:r>
              <a:rPr lang="de-DE" b="1" dirty="0"/>
              <a:t>-Vorkurs nach Auswahl durch die SL 2-stündig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26D9256-4D8B-4BAA-97D2-C71DD2271030}"/>
              </a:ext>
            </a:extLst>
          </p:cNvPr>
          <p:cNvSpPr txBox="1"/>
          <p:nvPr/>
        </p:nvSpPr>
        <p:spPr>
          <a:xfrm>
            <a:off x="8185448" y="3926329"/>
            <a:ext cx="3168352" cy="1169551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auf Antrag der Eltern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Auswahl durch Schulleitung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max. 1 Klasse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Zusatzstunden in 5/6 als Voraussetzung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EBC2535-B5D1-43B0-B515-2AD27915EE3C}"/>
              </a:ext>
            </a:extLst>
          </p:cNvPr>
          <p:cNvSpPr txBox="1"/>
          <p:nvPr/>
        </p:nvSpPr>
        <p:spPr>
          <a:xfrm>
            <a:off x="2472610" y="5894719"/>
            <a:ext cx="6863750" cy="369332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Leistungskurse (5-stündig) bzw. Basiskurse (3- oder 2-stündig)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0889B0B-5C4E-4CAD-B2A8-FE8697B5C4B5}"/>
              </a:ext>
            </a:extLst>
          </p:cNvPr>
          <p:cNvCxnSpPr>
            <a:cxnSpLocks/>
          </p:cNvCxnSpPr>
          <p:nvPr/>
        </p:nvCxnSpPr>
        <p:spPr>
          <a:xfrm>
            <a:off x="5900172" y="2899705"/>
            <a:ext cx="8626" cy="36231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681D24D7-6328-4731-94C6-B1D1C4DB65A6}"/>
              </a:ext>
            </a:extLst>
          </p:cNvPr>
          <p:cNvCxnSpPr>
            <a:cxnSpLocks/>
          </p:cNvCxnSpPr>
          <p:nvPr/>
        </p:nvCxnSpPr>
        <p:spPr>
          <a:xfrm>
            <a:off x="5900172" y="4255005"/>
            <a:ext cx="8626" cy="36231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C99E3ECF-2C32-4879-AC6E-76FCEAAA781D}"/>
              </a:ext>
            </a:extLst>
          </p:cNvPr>
          <p:cNvCxnSpPr>
            <a:cxnSpLocks/>
          </p:cNvCxnSpPr>
          <p:nvPr/>
        </p:nvCxnSpPr>
        <p:spPr>
          <a:xfrm>
            <a:off x="5900172" y="5532409"/>
            <a:ext cx="8626" cy="36231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045A20F-2404-4C5D-B04C-83727BC3F7B6}"/>
              </a:ext>
            </a:extLst>
          </p:cNvPr>
          <p:cNvGrpSpPr/>
          <p:nvPr/>
        </p:nvGrpSpPr>
        <p:grpSpPr>
          <a:xfrm>
            <a:off x="10272464" y="332021"/>
            <a:ext cx="1516380" cy="360045"/>
            <a:chOff x="10272464" y="332021"/>
            <a:chExt cx="1516380" cy="360045"/>
          </a:xfrm>
        </p:grpSpPr>
        <p:pic>
          <p:nvPicPr>
            <p:cNvPr id="26" name="Grafik 25" descr="MINT logo schule 4C">
              <a:extLst>
                <a:ext uri="{FF2B5EF4-FFF2-40B4-BE49-F238E27FC236}">
                  <a16:creationId xmlns:a16="http://schemas.microsoft.com/office/drawing/2014/main" id="{ABB668E8-E9C8-4263-9408-111793317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464" y="332656"/>
              <a:ext cx="97536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rafik 26" descr="Delf JuniorScolaire CMJN">
              <a:extLst>
                <a:ext uri="{FF2B5EF4-FFF2-40B4-BE49-F238E27FC236}">
                  <a16:creationId xmlns:a16="http://schemas.microsoft.com/office/drawing/2014/main" id="{71DDF948-730F-450B-BE7A-68BC416D0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7679" y="332021"/>
              <a:ext cx="431165" cy="359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1C5FD65F-BE1C-4272-AA9C-9A6C3BE15B69}"/>
              </a:ext>
            </a:extLst>
          </p:cNvPr>
          <p:cNvSpPr txBox="1"/>
          <p:nvPr/>
        </p:nvSpPr>
        <p:spPr>
          <a:xfrm>
            <a:off x="2557436" y="2010400"/>
            <a:ext cx="6660000" cy="36933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Bläser/Gesang/Kreativität – Sport  (Kl. 5,6)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574FF5D-E1B4-408B-98BA-EF03CDF74D9A}"/>
              </a:ext>
            </a:extLst>
          </p:cNvPr>
          <p:cNvCxnSpPr>
            <a:cxnSpLocks/>
          </p:cNvCxnSpPr>
          <p:nvPr/>
        </p:nvCxnSpPr>
        <p:spPr>
          <a:xfrm>
            <a:off x="5900172" y="2302589"/>
            <a:ext cx="0" cy="334323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53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3846F-8D49-4F94-869E-2B92B30CD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Naturwissenschaftliches Profil ab Klasse 7/9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EE6FC5-3575-4B19-B36D-573B70B1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EA8F0C-EED8-4328-B46F-1449C5C1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57D58BA1-1FD7-4624-BFDD-41A233E8CD95}"/>
              </a:ext>
            </a:extLst>
          </p:cNvPr>
          <p:cNvSpPr txBox="1">
            <a:spLocks/>
          </p:cNvSpPr>
          <p:nvPr/>
        </p:nvSpPr>
        <p:spPr>
          <a:xfrm>
            <a:off x="3372985" y="5691332"/>
            <a:ext cx="1845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de-DE" dirty="0"/>
              <a:t> </a:t>
            </a:r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ECBF092F-C367-487F-8D4A-E7FDEC1ABB1B}"/>
              </a:ext>
            </a:extLst>
          </p:cNvPr>
          <p:cNvSpPr txBox="1">
            <a:spLocks/>
          </p:cNvSpPr>
          <p:nvPr/>
        </p:nvSpPr>
        <p:spPr>
          <a:xfrm>
            <a:off x="5196507" y="5606485"/>
            <a:ext cx="1600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 lang="de-DE" dirty="0"/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2885A01E-9D23-482C-A77E-F6DF6C1EC045}"/>
              </a:ext>
            </a:extLst>
          </p:cNvPr>
          <p:cNvSpPr txBox="1">
            <a:spLocks/>
          </p:cNvSpPr>
          <p:nvPr/>
        </p:nvSpPr>
        <p:spPr>
          <a:xfrm>
            <a:off x="6786287" y="5488176"/>
            <a:ext cx="150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34DF17F-B6B0-4911-8D4C-C8C177658BE1}"/>
              </a:ext>
            </a:extLst>
          </p:cNvPr>
          <p:cNvSpPr txBox="1"/>
          <p:nvPr/>
        </p:nvSpPr>
        <p:spPr>
          <a:xfrm>
            <a:off x="2961121" y="1907540"/>
            <a:ext cx="6660000" cy="369332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Bläser/Gesang/Kreativität – Sport  (Kl. 5,6</a:t>
            </a:r>
            <a:r>
              <a:rPr lang="de-DE" dirty="0"/>
              <a:t>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38AABE-78EA-45A9-BC14-5295E30BF03F}"/>
              </a:ext>
            </a:extLst>
          </p:cNvPr>
          <p:cNvSpPr txBox="1"/>
          <p:nvPr/>
        </p:nvSpPr>
        <p:spPr>
          <a:xfrm>
            <a:off x="4356142" y="2396999"/>
            <a:ext cx="3838755" cy="369332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Bili</a:t>
            </a:r>
            <a:r>
              <a:rPr lang="de-DE" b="1" dirty="0"/>
              <a:t>-Vorkurs fakultativ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E042333-F9A5-4468-9997-23CC718AE7FD}"/>
              </a:ext>
            </a:extLst>
          </p:cNvPr>
          <p:cNvSpPr txBox="1"/>
          <p:nvPr/>
        </p:nvSpPr>
        <p:spPr>
          <a:xfrm>
            <a:off x="2961121" y="3044515"/>
            <a:ext cx="2648309" cy="880369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/>
              <a:t>Französisch/Latein</a:t>
            </a:r>
          </a:p>
          <a:p>
            <a:pPr algn="ctr">
              <a:lnSpc>
                <a:spcPct val="150000"/>
              </a:lnSpc>
            </a:pPr>
            <a:r>
              <a:rPr lang="de-DE" dirty="0"/>
              <a:t>mit </a:t>
            </a:r>
            <a:r>
              <a:rPr lang="de-DE" dirty="0" err="1"/>
              <a:t>Bilizug</a:t>
            </a:r>
            <a:r>
              <a:rPr lang="de-DE" dirty="0"/>
              <a:t> kombinierbar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DB1BEE2-8670-40E2-AF2E-320E5216C439}"/>
              </a:ext>
            </a:extLst>
          </p:cNvPr>
          <p:cNvSpPr txBox="1"/>
          <p:nvPr/>
        </p:nvSpPr>
        <p:spPr>
          <a:xfrm>
            <a:off x="5986594" y="3975189"/>
            <a:ext cx="1582908" cy="92333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ab dem 2. Halbjahr Kl. 8 </a:t>
            </a:r>
            <a:r>
              <a:rPr lang="de-DE" b="1" dirty="0"/>
              <a:t>Spanisch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0979553-AB8E-42B6-BD2B-D4A456874E7F}"/>
              </a:ext>
            </a:extLst>
          </p:cNvPr>
          <p:cNvSpPr txBox="1"/>
          <p:nvPr/>
        </p:nvSpPr>
        <p:spPr>
          <a:xfrm>
            <a:off x="2894985" y="5949280"/>
            <a:ext cx="6660000" cy="369332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Leistungskurse (5-stündig) bzw. Basiskurse (3- oder 2-stündig)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9F53C55-6AFF-492F-8BB2-896591911AC0}"/>
              </a:ext>
            </a:extLst>
          </p:cNvPr>
          <p:cNvSpPr txBox="1"/>
          <p:nvPr/>
        </p:nvSpPr>
        <p:spPr>
          <a:xfrm>
            <a:off x="8698206" y="3429000"/>
            <a:ext cx="2655594" cy="2308324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 Antrag der Eltern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Auswahl durch Schulleitung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max. 1 Klasse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nicht mit </a:t>
            </a:r>
            <a:r>
              <a:rPr lang="de-DE" dirty="0" err="1"/>
              <a:t>Bilizug</a:t>
            </a:r>
            <a:r>
              <a:rPr lang="de-DE" dirty="0"/>
              <a:t> kombinierbar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kein Sportprofil ab Klasse 9 mehr möglich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8561C17-8E8D-488C-916D-EAB9D746D966}"/>
              </a:ext>
            </a:extLst>
          </p:cNvPr>
          <p:cNvSpPr txBox="1"/>
          <p:nvPr/>
        </p:nvSpPr>
        <p:spPr>
          <a:xfrm>
            <a:off x="6461946" y="3046541"/>
            <a:ext cx="2313581" cy="756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de-DE" sz="1100" b="1" dirty="0"/>
          </a:p>
          <a:p>
            <a:pPr algn="ctr"/>
            <a:r>
              <a:rPr lang="de-DE" b="1" dirty="0" err="1"/>
              <a:t>NwT</a:t>
            </a:r>
            <a:r>
              <a:rPr lang="de-DE" b="1" dirty="0"/>
              <a:t> 1</a:t>
            </a:r>
          </a:p>
          <a:p>
            <a:pPr algn="ctr"/>
            <a:endParaRPr lang="de-DE" sz="1400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9322378-9BE8-4D55-9D2D-671ACC7353B9}"/>
              </a:ext>
            </a:extLst>
          </p:cNvPr>
          <p:cNvSpPr txBox="1"/>
          <p:nvPr/>
        </p:nvSpPr>
        <p:spPr>
          <a:xfrm>
            <a:off x="2949821" y="4581128"/>
            <a:ext cx="2636805" cy="504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b="1" dirty="0" err="1"/>
              <a:t>NwT</a:t>
            </a:r>
            <a:endParaRPr lang="de-DE" b="1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09124DF-DEAB-431C-A59C-A5532F240EA3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618737" y="3802541"/>
            <a:ext cx="1" cy="2218747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4EE7BEE6-2BE9-4EE6-BFCF-76FFFEA69943}"/>
              </a:ext>
            </a:extLst>
          </p:cNvPr>
          <p:cNvCxnSpPr/>
          <p:nvPr/>
        </p:nvCxnSpPr>
        <p:spPr>
          <a:xfrm>
            <a:off x="4899188" y="2740325"/>
            <a:ext cx="0" cy="474453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53A492E3-463A-42CE-BB91-193E9180171A}"/>
              </a:ext>
            </a:extLst>
          </p:cNvPr>
          <p:cNvCxnSpPr/>
          <p:nvPr/>
        </p:nvCxnSpPr>
        <p:spPr>
          <a:xfrm>
            <a:off x="6917769" y="2714446"/>
            <a:ext cx="0" cy="474453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142850AF-AA11-4441-BB71-659D93A4F95E}"/>
              </a:ext>
            </a:extLst>
          </p:cNvPr>
          <p:cNvCxnSpPr>
            <a:cxnSpLocks/>
          </p:cNvCxnSpPr>
          <p:nvPr/>
        </p:nvCxnSpPr>
        <p:spPr>
          <a:xfrm>
            <a:off x="3311928" y="2276872"/>
            <a:ext cx="0" cy="102417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A4C992A6-AAFE-424B-BB93-6CDAE646C963}"/>
              </a:ext>
            </a:extLst>
          </p:cNvPr>
          <p:cNvCxnSpPr>
            <a:cxnSpLocks/>
          </p:cNvCxnSpPr>
          <p:nvPr/>
        </p:nvCxnSpPr>
        <p:spPr>
          <a:xfrm>
            <a:off x="8453271" y="2319603"/>
            <a:ext cx="0" cy="99006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CBF8B35-A85E-42AC-B9DF-1DC26A4B4236}"/>
              </a:ext>
            </a:extLst>
          </p:cNvPr>
          <p:cNvCxnSpPr>
            <a:cxnSpLocks/>
          </p:cNvCxnSpPr>
          <p:nvPr/>
        </p:nvCxnSpPr>
        <p:spPr>
          <a:xfrm>
            <a:off x="4257957" y="3962401"/>
            <a:ext cx="0" cy="474453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7D4EC609-3559-4993-9B46-364DD73BB0F4}"/>
              </a:ext>
            </a:extLst>
          </p:cNvPr>
          <p:cNvCxnSpPr>
            <a:cxnSpLocks/>
          </p:cNvCxnSpPr>
          <p:nvPr/>
        </p:nvCxnSpPr>
        <p:spPr>
          <a:xfrm>
            <a:off x="4257957" y="5229402"/>
            <a:ext cx="2877" cy="791886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67439233-4810-4806-B733-52BFC92A8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73719"/>
              </p:ext>
            </p:extLst>
          </p:nvPr>
        </p:nvGraphicFramePr>
        <p:xfrm>
          <a:off x="1036763" y="1698543"/>
          <a:ext cx="836763" cy="461364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3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206">
                <a:tc>
                  <a:txBody>
                    <a:bodyPr/>
                    <a:lstStyle/>
                    <a:p>
                      <a:r>
                        <a:rPr lang="de-DE" dirty="0"/>
                        <a:t>Klasse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09">
                <a:tc>
                  <a:txBody>
                    <a:bodyPr/>
                    <a:lstStyle/>
                    <a:p>
                      <a:r>
                        <a:rPr lang="de-DE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809">
                <a:tc>
                  <a:txBody>
                    <a:bodyPr/>
                    <a:lstStyle/>
                    <a:p>
                      <a:r>
                        <a:rPr lang="de-DE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767">
                <a:tc>
                  <a:txBody>
                    <a:bodyPr/>
                    <a:lstStyle/>
                    <a:p>
                      <a:endParaRPr lang="de-DE" sz="1200" b="1" dirty="0"/>
                    </a:p>
                    <a:p>
                      <a:r>
                        <a:rPr lang="de-DE" b="1" dirty="0"/>
                        <a:t>7</a:t>
                      </a:r>
                    </a:p>
                    <a:p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444">
                <a:tc>
                  <a:txBody>
                    <a:bodyPr/>
                    <a:lstStyle/>
                    <a:p>
                      <a:r>
                        <a:rPr lang="de-DE" b="1" dirty="0"/>
                        <a:t>8</a:t>
                      </a:r>
                      <a:endParaRPr lang="de-DE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86">
                <a:tc>
                  <a:txBody>
                    <a:bodyPr/>
                    <a:lstStyle/>
                    <a:p>
                      <a:r>
                        <a:rPr lang="de-DE" b="1" dirty="0"/>
                        <a:t>9</a:t>
                      </a:r>
                    </a:p>
                    <a:p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206">
                <a:tc>
                  <a:txBody>
                    <a:bodyPr/>
                    <a:lstStyle/>
                    <a:p>
                      <a:r>
                        <a:rPr lang="de-DE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206">
                <a:tc>
                  <a:txBody>
                    <a:bodyPr/>
                    <a:lstStyle/>
                    <a:p>
                      <a:r>
                        <a:rPr lang="de-DE" b="1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0767">
                <a:tc>
                  <a:txBody>
                    <a:bodyPr/>
                    <a:lstStyle/>
                    <a:p>
                      <a:endParaRPr lang="de-DE" sz="1200" b="1" dirty="0"/>
                    </a:p>
                    <a:p>
                      <a:r>
                        <a:rPr lang="de-DE" b="1" dirty="0"/>
                        <a:t>12/13</a:t>
                      </a:r>
                    </a:p>
                    <a:p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241D25C-BDDB-47B4-8F17-E4488BB487F6}"/>
              </a:ext>
            </a:extLst>
          </p:cNvPr>
          <p:cNvGrpSpPr/>
          <p:nvPr/>
        </p:nvGrpSpPr>
        <p:grpSpPr>
          <a:xfrm>
            <a:off x="10272464" y="332021"/>
            <a:ext cx="1516380" cy="360045"/>
            <a:chOff x="10272464" y="332021"/>
            <a:chExt cx="1516380" cy="360045"/>
          </a:xfrm>
        </p:grpSpPr>
        <p:pic>
          <p:nvPicPr>
            <p:cNvPr id="27" name="Grafik 26" descr="MINT logo schule 4C">
              <a:extLst>
                <a:ext uri="{FF2B5EF4-FFF2-40B4-BE49-F238E27FC236}">
                  <a16:creationId xmlns:a16="http://schemas.microsoft.com/office/drawing/2014/main" id="{DB2725B9-CACF-46B7-8C46-24D7C6CE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464" y="332656"/>
              <a:ext cx="97536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rafik 27" descr="Delf JuniorScolaire CMJN">
              <a:extLst>
                <a:ext uri="{FF2B5EF4-FFF2-40B4-BE49-F238E27FC236}">
                  <a16:creationId xmlns:a16="http://schemas.microsoft.com/office/drawing/2014/main" id="{B0356B9A-DA0F-4AEF-B2A6-0DB88E131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7679" y="332021"/>
              <a:ext cx="431165" cy="3594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7011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1D3C0-0FC1-4CEF-BD69-4841484A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Sprachliches Profil ab Klasse 9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48D7C9-7CF9-4206-A7A5-194DD780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1BF73C-B01E-487D-92C9-7634D63C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8121B3F-901B-448E-844B-C1DD10ADE39A}"/>
              </a:ext>
            </a:extLst>
          </p:cNvPr>
          <p:cNvSpPr txBox="1"/>
          <p:nvPr/>
        </p:nvSpPr>
        <p:spPr>
          <a:xfrm>
            <a:off x="3168770" y="1986013"/>
            <a:ext cx="6685471" cy="369332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Bläser/Gesang/Kreativität – Sport  (Kl. 5,6)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AC87231-FF52-4262-B6F9-CA5244463317}"/>
              </a:ext>
            </a:extLst>
          </p:cNvPr>
          <p:cNvSpPr txBox="1"/>
          <p:nvPr/>
        </p:nvSpPr>
        <p:spPr>
          <a:xfrm>
            <a:off x="4543246" y="2564904"/>
            <a:ext cx="3838755" cy="369332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Bili</a:t>
            </a:r>
            <a:r>
              <a:rPr lang="de-DE" b="1" dirty="0"/>
              <a:t>-Vorkurs fakultativ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55E2B7B-E129-48D2-B165-AB34283A9788}"/>
              </a:ext>
            </a:extLst>
          </p:cNvPr>
          <p:cNvSpPr txBox="1"/>
          <p:nvPr/>
        </p:nvSpPr>
        <p:spPr>
          <a:xfrm>
            <a:off x="4620884" y="3248687"/>
            <a:ext cx="3467818" cy="900000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b="1" dirty="0"/>
              <a:t>Französisch/Latein </a:t>
            </a:r>
            <a:br>
              <a:rPr lang="de-DE" b="1" dirty="0"/>
            </a:br>
            <a:r>
              <a:rPr lang="de-DE" dirty="0"/>
              <a:t>mit </a:t>
            </a:r>
            <a:r>
              <a:rPr lang="de-DE" dirty="0" err="1"/>
              <a:t>Bilizug</a:t>
            </a:r>
            <a:r>
              <a:rPr lang="de-DE" dirty="0"/>
              <a:t> kombinierbar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33973E0-E374-4938-8080-09FE73DA4107}"/>
              </a:ext>
            </a:extLst>
          </p:cNvPr>
          <p:cNvSpPr txBox="1"/>
          <p:nvPr/>
        </p:nvSpPr>
        <p:spPr>
          <a:xfrm>
            <a:off x="3079631" y="5894719"/>
            <a:ext cx="6863750" cy="369332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Leistungskurse (5-stündig) bzw. Basiskurse (3- oder 2-stündig</a:t>
            </a:r>
            <a:r>
              <a:rPr lang="de-DE" dirty="0"/>
              <a:t>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9755382-5D7A-4F07-A673-3B6BA48B4F14}"/>
              </a:ext>
            </a:extLst>
          </p:cNvPr>
          <p:cNvSpPr txBox="1"/>
          <p:nvPr/>
        </p:nvSpPr>
        <p:spPr>
          <a:xfrm>
            <a:off x="5227610" y="4460537"/>
            <a:ext cx="2251494" cy="369332"/>
          </a:xfrm>
          <a:prstGeom prst="roundRect">
            <a:avLst>
              <a:gd name="adj" fmla="val 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/>
              <a:t>Spanisch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DC67FDC-1D1D-45B9-910B-BCBC41FD2120}"/>
              </a:ext>
            </a:extLst>
          </p:cNvPr>
          <p:cNvCxnSpPr>
            <a:cxnSpLocks/>
          </p:cNvCxnSpPr>
          <p:nvPr/>
        </p:nvCxnSpPr>
        <p:spPr>
          <a:xfrm>
            <a:off x="6389298" y="4869160"/>
            <a:ext cx="0" cy="106281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7B8032E7-ED25-4819-93F1-172E50056E67}"/>
              </a:ext>
            </a:extLst>
          </p:cNvPr>
          <p:cNvCxnSpPr/>
          <p:nvPr/>
        </p:nvCxnSpPr>
        <p:spPr>
          <a:xfrm>
            <a:off x="6343292" y="2979667"/>
            <a:ext cx="0" cy="474453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40B1DA6-4FB2-43EC-8B88-93C3C7DEF941}"/>
              </a:ext>
            </a:extLst>
          </p:cNvPr>
          <p:cNvCxnSpPr/>
          <p:nvPr/>
        </p:nvCxnSpPr>
        <p:spPr>
          <a:xfrm>
            <a:off x="6346166" y="4146810"/>
            <a:ext cx="8626" cy="36231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FF8CA3F-2797-4B5B-87C1-3574C8EBEBF4}"/>
              </a:ext>
            </a:extLst>
          </p:cNvPr>
          <p:cNvCxnSpPr/>
          <p:nvPr/>
        </p:nvCxnSpPr>
        <p:spPr>
          <a:xfrm>
            <a:off x="6343291" y="2274602"/>
            <a:ext cx="8626" cy="36231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8BABAE41-9064-45A0-BF9F-76959F7E4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970500"/>
              </p:ext>
            </p:extLst>
          </p:nvPr>
        </p:nvGraphicFramePr>
        <p:xfrm>
          <a:off x="1036763" y="1698543"/>
          <a:ext cx="836763" cy="461364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3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206">
                <a:tc>
                  <a:txBody>
                    <a:bodyPr/>
                    <a:lstStyle/>
                    <a:p>
                      <a:r>
                        <a:rPr lang="de-DE" dirty="0"/>
                        <a:t>Klasse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09">
                <a:tc>
                  <a:txBody>
                    <a:bodyPr/>
                    <a:lstStyle/>
                    <a:p>
                      <a:r>
                        <a:rPr lang="de-DE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809">
                <a:tc>
                  <a:txBody>
                    <a:bodyPr/>
                    <a:lstStyle/>
                    <a:p>
                      <a:r>
                        <a:rPr lang="de-DE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767">
                <a:tc>
                  <a:txBody>
                    <a:bodyPr/>
                    <a:lstStyle/>
                    <a:p>
                      <a:endParaRPr lang="de-DE" sz="1200" b="1" dirty="0"/>
                    </a:p>
                    <a:p>
                      <a:r>
                        <a:rPr lang="de-DE" b="1" dirty="0"/>
                        <a:t>7</a:t>
                      </a:r>
                    </a:p>
                    <a:p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444">
                <a:tc>
                  <a:txBody>
                    <a:bodyPr/>
                    <a:lstStyle/>
                    <a:p>
                      <a:r>
                        <a:rPr lang="de-DE" b="1" dirty="0"/>
                        <a:t>8</a:t>
                      </a:r>
                      <a:endParaRPr lang="de-DE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86">
                <a:tc>
                  <a:txBody>
                    <a:bodyPr/>
                    <a:lstStyle/>
                    <a:p>
                      <a:r>
                        <a:rPr lang="de-DE" b="1" dirty="0"/>
                        <a:t>9</a:t>
                      </a:r>
                    </a:p>
                    <a:p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206">
                <a:tc>
                  <a:txBody>
                    <a:bodyPr/>
                    <a:lstStyle/>
                    <a:p>
                      <a:r>
                        <a:rPr lang="de-DE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206">
                <a:tc>
                  <a:txBody>
                    <a:bodyPr/>
                    <a:lstStyle/>
                    <a:p>
                      <a:r>
                        <a:rPr lang="de-DE" b="1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0767">
                <a:tc>
                  <a:txBody>
                    <a:bodyPr/>
                    <a:lstStyle/>
                    <a:p>
                      <a:endParaRPr lang="de-DE" sz="1200" b="1" dirty="0"/>
                    </a:p>
                    <a:p>
                      <a:r>
                        <a:rPr lang="de-DE" b="1" dirty="0"/>
                        <a:t>12/13</a:t>
                      </a:r>
                    </a:p>
                    <a:p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0CEAE71-6897-457F-82A7-C6EDA9D74C49}"/>
              </a:ext>
            </a:extLst>
          </p:cNvPr>
          <p:cNvGrpSpPr/>
          <p:nvPr/>
        </p:nvGrpSpPr>
        <p:grpSpPr>
          <a:xfrm>
            <a:off x="10272464" y="332021"/>
            <a:ext cx="1516380" cy="360045"/>
            <a:chOff x="10272464" y="332021"/>
            <a:chExt cx="1516380" cy="360045"/>
          </a:xfrm>
        </p:grpSpPr>
        <p:pic>
          <p:nvPicPr>
            <p:cNvPr id="21" name="Grafik 20" descr="MINT logo schule 4C">
              <a:extLst>
                <a:ext uri="{FF2B5EF4-FFF2-40B4-BE49-F238E27FC236}">
                  <a16:creationId xmlns:a16="http://schemas.microsoft.com/office/drawing/2014/main" id="{59FC4ED7-39D2-455C-A38F-013D8751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464" y="332656"/>
              <a:ext cx="975360" cy="359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rafik 21" descr="Delf JuniorScolaire CMJN">
              <a:extLst>
                <a:ext uri="{FF2B5EF4-FFF2-40B4-BE49-F238E27FC236}">
                  <a16:creationId xmlns:a16="http://schemas.microsoft.com/office/drawing/2014/main" id="{0C73B1A4-115C-4EF1-8467-B238C313E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7679" y="332021"/>
              <a:ext cx="431165" cy="3594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6927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CGFarben">
      <a:dk1>
        <a:srgbClr val="0B2F46"/>
      </a:dk1>
      <a:lt1>
        <a:sysClr val="window" lastClr="FFFFFF"/>
      </a:lt1>
      <a:dk2>
        <a:srgbClr val="074263"/>
      </a:dk2>
      <a:lt2>
        <a:srgbClr val="FFFFFF"/>
      </a:lt2>
      <a:accent1>
        <a:srgbClr val="0B2F46"/>
      </a:accent1>
      <a:accent2>
        <a:srgbClr val="074263"/>
      </a:accent2>
      <a:accent3>
        <a:srgbClr val="4A7F9E"/>
      </a:accent3>
      <a:accent4>
        <a:srgbClr val="E5A623"/>
      </a:accent4>
      <a:accent5>
        <a:srgbClr val="F37148"/>
      </a:accent5>
      <a:accent6>
        <a:srgbClr val="BF3E26"/>
      </a:accent6>
      <a:hlink>
        <a:srgbClr val="4A7F9E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owerpoint_HCG_CI.potx" id="{ED4DD66B-1421-4C08-9607-A62E7A7A1A4F}" vid="{9E0F5D27-215C-420C-9561-044539B17D0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Powerpoint_HCG_CI</Template>
  <TotalTime>0</TotalTime>
  <Words>444</Words>
  <Application>Microsoft Office PowerPoint</Application>
  <PresentationFormat>Breitbild</PresentationFormat>
  <Paragraphs>138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Calibri</vt:lpstr>
      <vt:lpstr>Arial</vt:lpstr>
      <vt:lpstr>ＭＳ Ｐゴシック</vt:lpstr>
      <vt:lpstr>Century Gothic</vt:lpstr>
      <vt:lpstr>Office</vt:lpstr>
      <vt:lpstr>Profile am HCG</vt:lpstr>
      <vt:lpstr>Sportprofil ab Klasse 9</vt:lpstr>
      <vt:lpstr>Bilingualer Zug ab Klasse 7</vt:lpstr>
      <vt:lpstr>Naturwissenschaftliches Profil ab Klasse 7/9</vt:lpstr>
      <vt:lpstr>Sprachliches Profil ab Klasse 9</vt:lpstr>
    </vt:vector>
  </TitlesOfParts>
  <Company>Innenverwaltung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Herzog-Christoph-Gymnasium Beilstein</dc:title>
  <dc:creator>Judith Ritter</dc:creator>
  <cp:lastModifiedBy>ALN</cp:lastModifiedBy>
  <cp:revision>22</cp:revision>
  <cp:lastPrinted>2021-02-18T10:01:26Z</cp:lastPrinted>
  <dcterms:created xsi:type="dcterms:W3CDTF">2021-11-18T18:44:59Z</dcterms:created>
  <dcterms:modified xsi:type="dcterms:W3CDTF">2022-02-17T20:41:10Z</dcterms:modified>
</cp:coreProperties>
</file>