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28" r:id="rId1"/>
  </p:sldMasterIdLst>
  <p:sldIdLst>
    <p:sldId id="256" r:id="rId2"/>
    <p:sldId id="3321" r:id="rId3"/>
    <p:sldId id="257" r:id="rId4"/>
    <p:sldId id="3323" r:id="rId5"/>
    <p:sldId id="3322" r:id="rId6"/>
    <p:sldId id="258" r:id="rId7"/>
  </p:sldIdLst>
  <p:sldSz cx="12192000" cy="6858000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163"/>
    <a:srgbClr val="F37148"/>
    <a:srgbClr val="ADD77B"/>
    <a:srgbClr val="AF5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99456" y="1122363"/>
            <a:ext cx="9468544" cy="2387600"/>
          </a:xfrm>
        </p:spPr>
        <p:txBody>
          <a:bodyPr anchor="b" anchorCtr="0"/>
          <a:lstStyle>
            <a:lvl1pPr algn="ctr">
              <a:defRPr sz="4500" b="1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Titel hinzufügen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199456" y="3602038"/>
            <a:ext cx="9468544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0C4263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dirty="0"/>
              <a:t>Untertitel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199456" y="6356352"/>
            <a:ext cx="2381944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093912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9C6078DD-8CDD-43BF-9528-D60290819F6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6924DED-D754-4B5E-9A87-B12C2EEED4A5}"/>
              </a:ext>
            </a:extLst>
          </p:cNvPr>
          <p:cNvCxnSpPr>
            <a:cxnSpLocks/>
          </p:cNvCxnSpPr>
          <p:nvPr/>
        </p:nvCxnSpPr>
        <p:spPr>
          <a:xfrm>
            <a:off x="1199456" y="3501008"/>
            <a:ext cx="9468544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947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007435" y="980729"/>
            <a:ext cx="10346365" cy="565974"/>
          </a:xfrm>
        </p:spPr>
        <p:txBody>
          <a:bodyPr>
            <a:noAutofit/>
          </a:bodyPr>
          <a:lstStyle>
            <a:lvl1pPr>
              <a:defRPr sz="2800">
                <a:solidFill>
                  <a:srgbClr val="0A2F46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e-DE" dirty="0"/>
              <a:t>Überschrift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1007435" y="1825625"/>
            <a:ext cx="10346365" cy="4351338"/>
          </a:xfrm>
        </p:spPr>
        <p:txBody>
          <a:bodyPr/>
          <a:lstStyle>
            <a:lvl1pPr>
              <a:defRPr>
                <a:solidFill>
                  <a:srgbClr val="0C4263"/>
                </a:solidFill>
              </a:defRPr>
            </a:lvl1pPr>
            <a:lvl2pPr>
              <a:defRPr>
                <a:solidFill>
                  <a:srgbClr val="0C4263"/>
                </a:solidFill>
              </a:defRPr>
            </a:lvl2pPr>
            <a:lvl3pPr>
              <a:defRPr>
                <a:solidFill>
                  <a:srgbClr val="0C4263"/>
                </a:solidFill>
              </a:defRPr>
            </a:lvl3pPr>
            <a:lvl4pPr>
              <a:defRPr>
                <a:solidFill>
                  <a:srgbClr val="0C4263"/>
                </a:solidFill>
              </a:defRPr>
            </a:lvl4pPr>
            <a:lvl5pPr>
              <a:defRPr>
                <a:solidFill>
                  <a:srgbClr val="0C4263"/>
                </a:solidFill>
              </a:defRPr>
            </a:lvl5pPr>
          </a:lstStyle>
          <a:p>
            <a:pPr lvl="0"/>
            <a:r>
              <a:rPr lang="de-DE" dirty="0"/>
              <a:t>Textmasterformt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1007434" y="6381328"/>
            <a:ext cx="2573965" cy="329125"/>
          </a:xfrm>
          <a:prstGeom prst="rect">
            <a:avLst/>
          </a:prstGeom>
        </p:spPr>
        <p:txBody>
          <a:bodyPr anchor="ctr" anchorCtr="0"/>
          <a:lstStyle>
            <a:lvl1pPr>
              <a:defRPr sz="105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3AB7344-5586-4A44-8CCE-B9A70724292A}"/>
              </a:ext>
            </a:extLst>
          </p:cNvPr>
          <p:cNvCxnSpPr>
            <a:cxnSpLocks/>
          </p:cNvCxnSpPr>
          <p:nvPr/>
        </p:nvCxnSpPr>
        <p:spPr>
          <a:xfrm>
            <a:off x="1007434" y="1556792"/>
            <a:ext cx="10346366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5000"/>
            <a:lum/>
          </a:blip>
          <a:srcRect/>
          <a:stretch>
            <a:fillRect l="23000" r="-7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11425" y="942158"/>
            <a:ext cx="10442376" cy="686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Überschrift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11425" y="1825625"/>
            <a:ext cx="1044237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F1AD6A3-B0CB-4935-946C-E02E23018880}" type="slidenum">
              <a:rPr lang="de-DE" altLang="de-DE" smtClean="0"/>
              <a:pPr>
                <a:defRPr/>
              </a:pPr>
              <a:t>‹Nr.›</a:t>
            </a:fld>
            <a:endParaRPr lang="de-DE" alt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3D87DF2-7891-450A-A208-7B43EED0EEB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9" y="29992"/>
            <a:ext cx="4182776" cy="912167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79569013-CE10-4ADD-9070-2458102F1F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11424" y="6356352"/>
            <a:ext cx="2669975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21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mailto:a.heim@hcgbeilstein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3C0B20-326E-4596-9132-B055575207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Biologie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3B1596-F9FB-4DF9-87DE-C86747EAEA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4" name="Grafik 3" descr="Ein Bild, das Vogel, Eule, Raubvogel enthält.&#10;&#10;Automatisch generierte Beschreibung">
            <a:extLst>
              <a:ext uri="{FF2B5EF4-FFF2-40B4-BE49-F238E27FC236}">
                <a16:creationId xmlns:a16="http://schemas.microsoft.com/office/drawing/2014/main" id="{85021C99-BC9D-4EF7-AFA8-799ABAFD1C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15001" r="41727"/>
          <a:stretch/>
        </p:blipFill>
        <p:spPr>
          <a:xfrm rot="5400000">
            <a:off x="8054626" y="3122262"/>
            <a:ext cx="2133598" cy="3093151"/>
          </a:xfrm>
          <a:prstGeom prst="rect">
            <a:avLst/>
          </a:prstGeom>
        </p:spPr>
      </p:pic>
      <p:pic>
        <p:nvPicPr>
          <p:cNvPr id="5" name="Grafik 4" descr="Ein Bild, das Raubvogel, Vogel, Eule, stehend enthält.&#10;&#10;Automatisch generierte Beschreibung">
            <a:extLst>
              <a:ext uri="{FF2B5EF4-FFF2-40B4-BE49-F238E27FC236}">
                <a16:creationId xmlns:a16="http://schemas.microsoft.com/office/drawing/2014/main" id="{5751F951-8EF2-45B9-B864-89BA4385AE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689"/>
          <a:stretch/>
        </p:blipFill>
        <p:spPr>
          <a:xfrm>
            <a:off x="1199455" y="3602038"/>
            <a:ext cx="3118621" cy="2133597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A7827D1-735C-4380-B8B6-C1E483824E5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4" r="3831"/>
          <a:stretch/>
        </p:blipFill>
        <p:spPr>
          <a:xfrm rot="16200000">
            <a:off x="4866930" y="3199143"/>
            <a:ext cx="2133596" cy="293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289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12313-80DF-4222-A533-8C0D30B8F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Das Fach Biologie am HCG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49C155FF-3185-4E31-B5F0-2B5B186429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339712"/>
              </p:ext>
            </p:extLst>
          </p:nvPr>
        </p:nvGraphicFramePr>
        <p:xfrm>
          <a:off x="1008063" y="1677971"/>
          <a:ext cx="10345738" cy="464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488">
                  <a:extLst>
                    <a:ext uri="{9D8B030D-6E8A-4147-A177-3AD203B41FA5}">
                      <a16:colId xmlns:a16="http://schemas.microsoft.com/office/drawing/2014/main" val="2821489071"/>
                    </a:ext>
                  </a:extLst>
                </a:gridCol>
                <a:gridCol w="7432250">
                  <a:extLst>
                    <a:ext uri="{9D8B030D-6E8A-4147-A177-3AD203B41FA5}">
                      <a16:colId xmlns:a16="http://schemas.microsoft.com/office/drawing/2014/main" val="1685093271"/>
                    </a:ext>
                  </a:extLst>
                </a:gridCol>
              </a:tblGrid>
              <a:tr h="4629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de-DE" sz="2000" dirty="0">
                          <a:solidFill>
                            <a:srgbClr val="064163"/>
                          </a:solidFill>
                        </a:rPr>
                        <a:t>Fachlehrer*innen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64163"/>
                          </a:solidFill>
                          <a:effectLst/>
                          <a:uLnTx/>
                          <a:uFillTx/>
                          <a:latin typeface="+mn-lt"/>
                          <a:ea typeface="Lato Light" panose="020F0502020204030203" pitchFamily="34" charset="0"/>
                          <a:cs typeface="Mukta ExtraLight" panose="020B0000000000000000" pitchFamily="34" charset="77"/>
                        </a:rPr>
                        <a:t>13 Kolleg*innen freuen sich darauf, die zukünftigen Fünftklässler unterrichten zu dürfen.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394709"/>
                  </a:ext>
                </a:extLst>
              </a:tr>
              <a:tr h="104072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64163"/>
                          </a:solidFill>
                        </a:rPr>
                        <a:t>BNT in Klasse 5-6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64163"/>
                          </a:solidFill>
                        </a:rPr>
                        <a:t>BNT-Unterricht (Fächerverbund Biologie – Naturphänomene – Technik) dreistündig in Klasse 5 &amp; 6. Beim Experimentieren („NT-Stunden“) wird die Klasse nach Möglichkeit in zwei Gruppen geteilt.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9982102"/>
                  </a:ext>
                </a:extLst>
              </a:tr>
              <a:tr h="409982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64163"/>
                          </a:solidFill>
                        </a:rPr>
                        <a:t>Biologie in Klasse 7-11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64163"/>
                          </a:solidFill>
                        </a:rPr>
                        <a:t>1 bzw. 2 Stunden regulärer Biologieunterricht.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824078"/>
                  </a:ext>
                </a:extLst>
              </a:tr>
              <a:tr h="1040724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64163"/>
                          </a:solidFill>
                        </a:rPr>
                        <a:t>Biologie in Klasse 12-13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64163"/>
                          </a:solidFill>
                        </a:rPr>
                        <a:t>Wahlmöglichkeit für alle: Leistungsfach 5-stündig / Basisfach 3-stündig.</a:t>
                      </a:r>
                    </a:p>
                    <a:p>
                      <a:endParaRPr lang="de-DE" sz="2000" dirty="0">
                        <a:solidFill>
                          <a:srgbClr val="06416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8096557"/>
                  </a:ext>
                </a:extLst>
              </a:tr>
              <a:tr h="725353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64163"/>
                          </a:solidFill>
                        </a:rPr>
                        <a:t>Biologie bilingual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64163"/>
                          </a:solidFill>
                        </a:rPr>
                        <a:t>Bei Wahl des Bilingualen Profils Unterricht in Englisch in Klassenstufe 10/11, wahlweise in der Kursstufe (internationales Abitur).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8761611"/>
                  </a:ext>
                </a:extLst>
              </a:tr>
              <a:tr h="725353">
                <a:tc>
                  <a:txBody>
                    <a:bodyPr/>
                    <a:lstStyle/>
                    <a:p>
                      <a:r>
                        <a:rPr lang="de-DE" sz="2000" b="1" dirty="0">
                          <a:solidFill>
                            <a:srgbClr val="064163"/>
                          </a:solidFill>
                        </a:rPr>
                        <a:t>Fachräume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>
                          <a:solidFill>
                            <a:srgbClr val="064163"/>
                          </a:solidFill>
                        </a:rPr>
                        <a:t>Der Unterricht findet in gut ausgestatteten Fachräumen statt.</a:t>
                      </a:r>
                    </a:p>
                    <a:p>
                      <a:endParaRPr lang="de-DE" sz="2000" dirty="0">
                        <a:solidFill>
                          <a:srgbClr val="064163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483008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89C7BF-A22A-421E-9CAE-1E3DE30E4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2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75023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A07319-35CF-4147-823D-B66B07AF5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Inhalte und Kompetenzen im Fach Biologie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5D9522B-6FFC-4B0D-8611-58126BA39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3</a:t>
            </a:fld>
            <a:endParaRPr lang="de-DE" altLang="de-DE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A3778CB7-A212-419B-9AA8-BA3CC58DECC1}"/>
              </a:ext>
            </a:extLst>
          </p:cNvPr>
          <p:cNvSpPr/>
          <p:nvPr/>
        </p:nvSpPr>
        <p:spPr>
          <a:xfrm rot="10800000" flipH="1">
            <a:off x="-1" y="3458058"/>
            <a:ext cx="10237509" cy="1489891"/>
          </a:xfrm>
          <a:custGeom>
            <a:avLst/>
            <a:gdLst>
              <a:gd name="connsiteX0" fmla="*/ 4830759 w 21666199"/>
              <a:gd name="connsiteY0" fmla="*/ 4484285 h 4484554"/>
              <a:gd name="connsiteX1" fmla="*/ 5555976 w 21666199"/>
              <a:gd name="connsiteY1" fmla="*/ 4463479 h 4484554"/>
              <a:gd name="connsiteX2" fmla="*/ 11224294 w 21666199"/>
              <a:gd name="connsiteY2" fmla="*/ 3406542 h 4484554"/>
              <a:gd name="connsiteX3" fmla="*/ 11790977 w 21666199"/>
              <a:gd name="connsiteY3" fmla="*/ 3241137 h 4484554"/>
              <a:gd name="connsiteX4" fmla="*/ 11895056 w 21666199"/>
              <a:gd name="connsiteY4" fmla="*/ 3210204 h 4484554"/>
              <a:gd name="connsiteX5" fmla="*/ 11964908 w 21666199"/>
              <a:gd name="connsiteY5" fmla="*/ 3258580 h 4484554"/>
              <a:gd name="connsiteX6" fmla="*/ 12761739 w 21666199"/>
              <a:gd name="connsiteY6" fmla="*/ 3700953 h 4484554"/>
              <a:gd name="connsiteX7" fmla="*/ 14645944 w 21666199"/>
              <a:gd name="connsiteY7" fmla="*/ 4206010 h 4484554"/>
              <a:gd name="connsiteX8" fmla="*/ 15584669 w 21666199"/>
              <a:gd name="connsiteY8" fmla="*/ 4283706 h 4484554"/>
              <a:gd name="connsiteX9" fmla="*/ 16631725 w 21666199"/>
              <a:gd name="connsiteY9" fmla="*/ 4253231 h 4484554"/>
              <a:gd name="connsiteX10" fmla="*/ 16624518 w 21666199"/>
              <a:gd name="connsiteY10" fmla="*/ 4226797 h 4484554"/>
              <a:gd name="connsiteX11" fmla="*/ 14670719 w 21666199"/>
              <a:gd name="connsiteY11" fmla="*/ 3902411 h 4484554"/>
              <a:gd name="connsiteX12" fmla="*/ 12883293 w 21666199"/>
              <a:gd name="connsiteY12" fmla="*/ 3089634 h 4484554"/>
              <a:gd name="connsiteX13" fmla="*/ 12730205 w 21666199"/>
              <a:gd name="connsiteY13" fmla="*/ 2967838 h 4484554"/>
              <a:gd name="connsiteX14" fmla="*/ 12915926 w 21666199"/>
              <a:gd name="connsiteY14" fmla="*/ 2915505 h 4484554"/>
              <a:gd name="connsiteX15" fmla="*/ 16196486 w 21666199"/>
              <a:gd name="connsiteY15" fmla="*/ 2525206 h 4484554"/>
              <a:gd name="connsiteX16" fmla="*/ 20743379 w 21666199"/>
              <a:gd name="connsiteY16" fmla="*/ 3429428 h 4484554"/>
              <a:gd name="connsiteX17" fmla="*/ 21666199 w 21666199"/>
              <a:gd name="connsiteY17" fmla="*/ 3798732 h 4484554"/>
              <a:gd name="connsiteX18" fmla="*/ 21666199 w 21666199"/>
              <a:gd name="connsiteY18" fmla="*/ 3782087 h 4484554"/>
              <a:gd name="connsiteX19" fmla="*/ 21040285 w 21666199"/>
              <a:gd name="connsiteY19" fmla="*/ 3366803 h 4484554"/>
              <a:gd name="connsiteX20" fmla="*/ 17050121 w 21666199"/>
              <a:gd name="connsiteY20" fmla="*/ 2064679 h 4484554"/>
              <a:gd name="connsiteX21" fmla="*/ 16790757 w 21666199"/>
              <a:gd name="connsiteY21" fmla="*/ 2033172 h 4484554"/>
              <a:gd name="connsiteX22" fmla="*/ 16857101 w 21666199"/>
              <a:gd name="connsiteY22" fmla="*/ 1967642 h 4484554"/>
              <a:gd name="connsiteX23" fmla="*/ 19602999 w 21666199"/>
              <a:gd name="connsiteY23" fmla="*/ 811044 h 4484554"/>
              <a:gd name="connsiteX24" fmla="*/ 21666199 w 21666199"/>
              <a:gd name="connsiteY24" fmla="*/ 668101 h 4484554"/>
              <a:gd name="connsiteX25" fmla="*/ 21666199 w 21666199"/>
              <a:gd name="connsiteY25" fmla="*/ 659047 h 4484554"/>
              <a:gd name="connsiteX26" fmla="*/ 17608983 w 21666199"/>
              <a:gd name="connsiteY26" fmla="*/ 1044994 h 4484554"/>
              <a:gd name="connsiteX27" fmla="*/ 16013047 w 21666199"/>
              <a:gd name="connsiteY27" fmla="*/ 1931001 h 4484554"/>
              <a:gd name="connsiteX28" fmla="*/ 15970561 w 21666199"/>
              <a:gd name="connsiteY28" fmla="*/ 1962528 h 4484554"/>
              <a:gd name="connsiteX29" fmla="*/ 15896016 w 21666199"/>
              <a:gd name="connsiteY29" fmla="*/ 1957740 h 4484554"/>
              <a:gd name="connsiteX30" fmla="*/ 15124210 w 21666199"/>
              <a:gd name="connsiteY30" fmla="*/ 1939729 h 4484554"/>
              <a:gd name="connsiteX31" fmla="*/ 11450986 w 21666199"/>
              <a:gd name="connsiteY31" fmla="*/ 2259099 h 4484554"/>
              <a:gd name="connsiteX32" fmla="*/ 4382390 w 21666199"/>
              <a:gd name="connsiteY32" fmla="*/ 2656491 h 4484554"/>
              <a:gd name="connsiteX33" fmla="*/ 0 w 21666199"/>
              <a:gd name="connsiteY33" fmla="*/ 0 h 4484554"/>
              <a:gd name="connsiteX34" fmla="*/ 5015 w 21666199"/>
              <a:gd name="connsiteY34" fmla="*/ 3777302 h 4484554"/>
              <a:gd name="connsiteX35" fmla="*/ 4830759 w 21666199"/>
              <a:gd name="connsiteY35" fmla="*/ 4484285 h 448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21666199" h="4484554">
                <a:moveTo>
                  <a:pt x="4830759" y="4484285"/>
                </a:moveTo>
                <a:cubicBezTo>
                  <a:pt x="5071495" y="4482829"/>
                  <a:pt x="5314237" y="4475963"/>
                  <a:pt x="5555976" y="4463479"/>
                </a:cubicBezTo>
                <a:cubicBezTo>
                  <a:pt x="7499915" y="4363611"/>
                  <a:pt x="9424796" y="3914413"/>
                  <a:pt x="11224294" y="3406542"/>
                </a:cubicBezTo>
                <a:cubicBezTo>
                  <a:pt x="11415503" y="3352525"/>
                  <a:pt x="11603782" y="3296921"/>
                  <a:pt x="11790977" y="3241137"/>
                </a:cubicBezTo>
                <a:lnTo>
                  <a:pt x="11895056" y="3210204"/>
                </a:lnTo>
                <a:lnTo>
                  <a:pt x="11964908" y="3258580"/>
                </a:lnTo>
                <a:cubicBezTo>
                  <a:pt x="12182187" y="3402411"/>
                  <a:pt x="12454987" y="3562274"/>
                  <a:pt x="12761739" y="3700953"/>
                </a:cubicBezTo>
                <a:cubicBezTo>
                  <a:pt x="13368937" y="3975616"/>
                  <a:pt x="14006540" y="4121513"/>
                  <a:pt x="14645944" y="4206010"/>
                </a:cubicBezTo>
                <a:cubicBezTo>
                  <a:pt x="14957426" y="4247200"/>
                  <a:pt x="15270485" y="4274082"/>
                  <a:pt x="15584669" y="4283706"/>
                </a:cubicBezTo>
                <a:cubicBezTo>
                  <a:pt x="15933988" y="4294356"/>
                  <a:pt x="16283307" y="4284283"/>
                  <a:pt x="16631725" y="4253231"/>
                </a:cubicBezTo>
                <a:lnTo>
                  <a:pt x="16624518" y="4226797"/>
                </a:lnTo>
                <a:cubicBezTo>
                  <a:pt x="16298171" y="4214928"/>
                  <a:pt x="15522057" y="4140055"/>
                  <a:pt x="14670719" y="3902411"/>
                </a:cubicBezTo>
                <a:cubicBezTo>
                  <a:pt x="14062760" y="3732760"/>
                  <a:pt x="13428075" y="3489327"/>
                  <a:pt x="12883293" y="3089634"/>
                </a:cubicBezTo>
                <a:lnTo>
                  <a:pt x="12730205" y="2967838"/>
                </a:lnTo>
                <a:lnTo>
                  <a:pt x="12915926" y="2915505"/>
                </a:lnTo>
                <a:cubicBezTo>
                  <a:pt x="13867182" y="2661078"/>
                  <a:pt x="14883725" y="2472411"/>
                  <a:pt x="16196486" y="2525206"/>
                </a:cubicBezTo>
                <a:cubicBezTo>
                  <a:pt x="17763273" y="2588040"/>
                  <a:pt x="19288935" y="2921765"/>
                  <a:pt x="20743379" y="3429428"/>
                </a:cubicBezTo>
                <a:cubicBezTo>
                  <a:pt x="21056335" y="3538867"/>
                  <a:pt x="21368287" y="3659749"/>
                  <a:pt x="21666199" y="3798732"/>
                </a:cubicBezTo>
                <a:lnTo>
                  <a:pt x="21666199" y="3782087"/>
                </a:lnTo>
                <a:cubicBezTo>
                  <a:pt x="21458563" y="3644561"/>
                  <a:pt x="21259957" y="3491221"/>
                  <a:pt x="21040285" y="3366803"/>
                </a:cubicBezTo>
                <a:cubicBezTo>
                  <a:pt x="19820371" y="2673915"/>
                  <a:pt x="18453485" y="2255988"/>
                  <a:pt x="17050121" y="2064679"/>
                </a:cubicBezTo>
                <a:lnTo>
                  <a:pt x="16790757" y="2033172"/>
                </a:lnTo>
                <a:lnTo>
                  <a:pt x="16857101" y="1967642"/>
                </a:lnTo>
                <a:cubicBezTo>
                  <a:pt x="17569911" y="1309720"/>
                  <a:pt x="18643387" y="973939"/>
                  <a:pt x="19602999" y="811044"/>
                </a:cubicBezTo>
                <a:cubicBezTo>
                  <a:pt x="20601743" y="641497"/>
                  <a:pt x="21473075" y="659524"/>
                  <a:pt x="21666199" y="668101"/>
                </a:cubicBezTo>
                <a:lnTo>
                  <a:pt x="21666199" y="659047"/>
                </a:lnTo>
                <a:cubicBezTo>
                  <a:pt x="20302843" y="388250"/>
                  <a:pt x="18880453" y="534131"/>
                  <a:pt x="17608983" y="1044994"/>
                </a:cubicBezTo>
                <a:cubicBezTo>
                  <a:pt x="16874615" y="1340102"/>
                  <a:pt x="16320626" y="1707258"/>
                  <a:pt x="16013047" y="1931001"/>
                </a:cubicBezTo>
                <a:lnTo>
                  <a:pt x="15970561" y="1962528"/>
                </a:lnTo>
                <a:lnTo>
                  <a:pt x="15896016" y="1957740"/>
                </a:lnTo>
                <a:cubicBezTo>
                  <a:pt x="15638735" y="1944778"/>
                  <a:pt x="15381245" y="1938871"/>
                  <a:pt x="15124210" y="1939729"/>
                </a:cubicBezTo>
                <a:cubicBezTo>
                  <a:pt x="13893449" y="1943682"/>
                  <a:pt x="12667704" y="2074135"/>
                  <a:pt x="11450986" y="2259099"/>
                </a:cubicBezTo>
                <a:cubicBezTo>
                  <a:pt x="9096793" y="2617376"/>
                  <a:pt x="6714515" y="3167067"/>
                  <a:pt x="4382390" y="2656491"/>
                </a:cubicBezTo>
                <a:cubicBezTo>
                  <a:pt x="2657118" y="2278241"/>
                  <a:pt x="1112398" y="1342393"/>
                  <a:pt x="0" y="0"/>
                </a:cubicBezTo>
                <a:lnTo>
                  <a:pt x="5015" y="3777302"/>
                </a:lnTo>
                <a:cubicBezTo>
                  <a:pt x="1485538" y="4237528"/>
                  <a:pt x="3140596" y="4494064"/>
                  <a:pt x="4830759" y="4484285"/>
                </a:cubicBezTo>
                <a:close/>
              </a:path>
            </a:pathLst>
          </a:custGeom>
          <a:solidFill>
            <a:srgbClr val="AF5919"/>
          </a:solidFill>
          <a:ln w="12700" cap="flat">
            <a:noFill/>
            <a:miter lim="400000"/>
          </a:ln>
          <a:effectLst/>
        </p:spPr>
        <p:txBody>
          <a:bodyPr wrap="square" lIns="20097" tIns="20097" rIns="20097" bIns="20097" numCol="1" anchor="ctr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99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 panose="020F0502020204030203" pitchFamily="34" charset="0"/>
              <a:cs typeface="+mn-cs"/>
            </a:endParaRPr>
          </a:p>
        </p:txBody>
      </p:sp>
      <p:sp>
        <p:nvSpPr>
          <p:cNvPr id="7" name="Shape 24434">
            <a:extLst>
              <a:ext uri="{FF2B5EF4-FFF2-40B4-BE49-F238E27FC236}">
                <a16:creationId xmlns:a16="http://schemas.microsoft.com/office/drawing/2014/main" id="{9C760974-22E2-400B-A0B2-5A2478765F6C}"/>
              </a:ext>
            </a:extLst>
          </p:cNvPr>
          <p:cNvSpPr/>
          <p:nvPr/>
        </p:nvSpPr>
        <p:spPr>
          <a:xfrm>
            <a:off x="3390880" y="2343920"/>
            <a:ext cx="1313600" cy="1331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80" h="21600" extrusionOk="0">
                <a:moveTo>
                  <a:pt x="2817" y="7689"/>
                </a:moveTo>
                <a:cubicBezTo>
                  <a:pt x="164" y="11117"/>
                  <a:pt x="-760" y="15289"/>
                  <a:pt x="670" y="19391"/>
                </a:cubicBezTo>
                <a:cubicBezTo>
                  <a:pt x="937" y="20158"/>
                  <a:pt x="1275" y="20895"/>
                  <a:pt x="1681" y="21600"/>
                </a:cubicBezTo>
                <a:cubicBezTo>
                  <a:pt x="2702" y="21510"/>
                  <a:pt x="3727" y="21360"/>
                  <a:pt x="4751" y="21149"/>
                </a:cubicBezTo>
                <a:cubicBezTo>
                  <a:pt x="10229" y="20021"/>
                  <a:pt x="14610" y="17338"/>
                  <a:pt x="17263" y="13911"/>
                </a:cubicBezTo>
                <a:cubicBezTo>
                  <a:pt x="19916" y="10483"/>
                  <a:pt x="20840" y="6311"/>
                  <a:pt x="19410" y="2209"/>
                </a:cubicBezTo>
                <a:cubicBezTo>
                  <a:pt x="19143" y="1442"/>
                  <a:pt x="18805" y="705"/>
                  <a:pt x="18399" y="0"/>
                </a:cubicBezTo>
                <a:cubicBezTo>
                  <a:pt x="17378" y="90"/>
                  <a:pt x="16353" y="240"/>
                  <a:pt x="15329" y="451"/>
                </a:cubicBezTo>
                <a:cubicBezTo>
                  <a:pt x="9851" y="1579"/>
                  <a:pt x="5470" y="4262"/>
                  <a:pt x="2817" y="7689"/>
                </a:cubicBezTo>
                <a:close/>
              </a:path>
            </a:pathLst>
          </a:custGeom>
          <a:solidFill>
            <a:srgbClr val="ADD77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Shape 24437">
            <a:extLst>
              <a:ext uri="{FF2B5EF4-FFF2-40B4-BE49-F238E27FC236}">
                <a16:creationId xmlns:a16="http://schemas.microsoft.com/office/drawing/2014/main" id="{4C394980-77A6-47AF-901F-411AECBA4BA2}"/>
              </a:ext>
            </a:extLst>
          </p:cNvPr>
          <p:cNvSpPr/>
          <p:nvPr/>
        </p:nvSpPr>
        <p:spPr>
          <a:xfrm rot="20871838">
            <a:off x="552126" y="2218430"/>
            <a:ext cx="1313600" cy="1331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80" h="21600" extrusionOk="0">
                <a:moveTo>
                  <a:pt x="2817" y="7689"/>
                </a:moveTo>
                <a:cubicBezTo>
                  <a:pt x="164" y="11117"/>
                  <a:pt x="-760" y="15289"/>
                  <a:pt x="670" y="19391"/>
                </a:cubicBezTo>
                <a:cubicBezTo>
                  <a:pt x="937" y="20158"/>
                  <a:pt x="1275" y="20895"/>
                  <a:pt x="1681" y="21600"/>
                </a:cubicBezTo>
                <a:cubicBezTo>
                  <a:pt x="2702" y="21510"/>
                  <a:pt x="3727" y="21360"/>
                  <a:pt x="4751" y="21149"/>
                </a:cubicBezTo>
                <a:cubicBezTo>
                  <a:pt x="10229" y="20021"/>
                  <a:pt x="14610" y="17338"/>
                  <a:pt x="17263" y="13911"/>
                </a:cubicBezTo>
                <a:cubicBezTo>
                  <a:pt x="19916" y="10483"/>
                  <a:pt x="20840" y="6311"/>
                  <a:pt x="19410" y="2209"/>
                </a:cubicBezTo>
                <a:cubicBezTo>
                  <a:pt x="19143" y="1442"/>
                  <a:pt x="18805" y="705"/>
                  <a:pt x="18399" y="0"/>
                </a:cubicBezTo>
                <a:cubicBezTo>
                  <a:pt x="17378" y="90"/>
                  <a:pt x="16353" y="240"/>
                  <a:pt x="15329" y="451"/>
                </a:cubicBezTo>
                <a:cubicBezTo>
                  <a:pt x="9851" y="1579"/>
                  <a:pt x="5470" y="4262"/>
                  <a:pt x="2817" y="7689"/>
                </a:cubicBezTo>
                <a:close/>
              </a:path>
            </a:pathLst>
          </a:custGeom>
          <a:solidFill>
            <a:srgbClr val="ADD77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" name="Shape 24440">
            <a:extLst>
              <a:ext uri="{FF2B5EF4-FFF2-40B4-BE49-F238E27FC236}">
                <a16:creationId xmlns:a16="http://schemas.microsoft.com/office/drawing/2014/main" id="{678C74F2-DEF8-43DF-8431-90B2D970AB24}"/>
              </a:ext>
            </a:extLst>
          </p:cNvPr>
          <p:cNvSpPr/>
          <p:nvPr/>
        </p:nvSpPr>
        <p:spPr>
          <a:xfrm>
            <a:off x="5777547" y="2725241"/>
            <a:ext cx="1313600" cy="1331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80" h="21600" extrusionOk="0">
                <a:moveTo>
                  <a:pt x="2817" y="7689"/>
                </a:moveTo>
                <a:cubicBezTo>
                  <a:pt x="5470" y="4262"/>
                  <a:pt x="9851" y="1579"/>
                  <a:pt x="15329" y="451"/>
                </a:cubicBezTo>
                <a:cubicBezTo>
                  <a:pt x="16353" y="240"/>
                  <a:pt x="17378" y="90"/>
                  <a:pt x="18399" y="0"/>
                </a:cubicBezTo>
                <a:cubicBezTo>
                  <a:pt x="18805" y="705"/>
                  <a:pt x="19143" y="1442"/>
                  <a:pt x="19410" y="2209"/>
                </a:cubicBezTo>
                <a:cubicBezTo>
                  <a:pt x="20840" y="6312"/>
                  <a:pt x="19916" y="10483"/>
                  <a:pt x="17263" y="13911"/>
                </a:cubicBezTo>
                <a:cubicBezTo>
                  <a:pt x="14610" y="17338"/>
                  <a:pt x="10229" y="20021"/>
                  <a:pt x="4751" y="21149"/>
                </a:cubicBezTo>
                <a:cubicBezTo>
                  <a:pt x="3727" y="21360"/>
                  <a:pt x="2702" y="21510"/>
                  <a:pt x="1681" y="21600"/>
                </a:cubicBezTo>
                <a:cubicBezTo>
                  <a:pt x="1275" y="20895"/>
                  <a:pt x="937" y="20158"/>
                  <a:pt x="670" y="19391"/>
                </a:cubicBezTo>
                <a:cubicBezTo>
                  <a:pt x="-760" y="15289"/>
                  <a:pt x="164" y="11117"/>
                  <a:pt x="2817" y="7689"/>
                </a:cubicBezTo>
                <a:close/>
              </a:path>
            </a:pathLst>
          </a:custGeom>
          <a:solidFill>
            <a:srgbClr val="ADD77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0" name="Shape 24443">
            <a:extLst>
              <a:ext uri="{FF2B5EF4-FFF2-40B4-BE49-F238E27FC236}">
                <a16:creationId xmlns:a16="http://schemas.microsoft.com/office/drawing/2014/main" id="{3ED2AC8E-58DE-4288-9A1D-565B21677C51}"/>
              </a:ext>
            </a:extLst>
          </p:cNvPr>
          <p:cNvSpPr/>
          <p:nvPr/>
        </p:nvSpPr>
        <p:spPr>
          <a:xfrm>
            <a:off x="4461818" y="4065943"/>
            <a:ext cx="1390645" cy="125974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347" h="21600" extrusionOk="0">
                <a:moveTo>
                  <a:pt x="16713" y="7027"/>
                </a:moveTo>
                <a:cubicBezTo>
                  <a:pt x="13800" y="3600"/>
                  <a:pt x="9323" y="1075"/>
                  <a:pt x="3973" y="264"/>
                </a:cubicBezTo>
                <a:cubicBezTo>
                  <a:pt x="2973" y="112"/>
                  <a:pt x="1980" y="25"/>
                  <a:pt x="996" y="0"/>
                </a:cubicBezTo>
                <a:cubicBezTo>
                  <a:pt x="688" y="770"/>
                  <a:pt x="448" y="1569"/>
                  <a:pt x="279" y="2396"/>
                </a:cubicBezTo>
                <a:cubicBezTo>
                  <a:pt x="-626" y="6815"/>
                  <a:pt x="722" y="11145"/>
                  <a:pt x="3635" y="14573"/>
                </a:cubicBezTo>
                <a:cubicBezTo>
                  <a:pt x="6548" y="18000"/>
                  <a:pt x="11025" y="20525"/>
                  <a:pt x="16375" y="21336"/>
                </a:cubicBezTo>
                <a:cubicBezTo>
                  <a:pt x="17375" y="21488"/>
                  <a:pt x="18368" y="21575"/>
                  <a:pt x="19352" y="21600"/>
                </a:cubicBezTo>
                <a:cubicBezTo>
                  <a:pt x="19660" y="20830"/>
                  <a:pt x="19900" y="20031"/>
                  <a:pt x="20069" y="19204"/>
                </a:cubicBezTo>
                <a:cubicBezTo>
                  <a:pt x="20974" y="14785"/>
                  <a:pt x="19626" y="10455"/>
                  <a:pt x="16713" y="7027"/>
                </a:cubicBezTo>
                <a:close/>
              </a:path>
            </a:pathLst>
          </a:custGeom>
          <a:solidFill>
            <a:srgbClr val="ADD77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1" name="Shape 24446">
            <a:extLst>
              <a:ext uri="{FF2B5EF4-FFF2-40B4-BE49-F238E27FC236}">
                <a16:creationId xmlns:a16="http://schemas.microsoft.com/office/drawing/2014/main" id="{171F419C-97C4-418E-B8DB-F8FCD85FAA20}"/>
              </a:ext>
            </a:extLst>
          </p:cNvPr>
          <p:cNvSpPr/>
          <p:nvPr/>
        </p:nvSpPr>
        <p:spPr>
          <a:xfrm>
            <a:off x="1670492" y="3864739"/>
            <a:ext cx="1313600" cy="13318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80" h="21600" extrusionOk="0">
                <a:moveTo>
                  <a:pt x="17263" y="7689"/>
                </a:moveTo>
                <a:cubicBezTo>
                  <a:pt x="14610" y="4262"/>
                  <a:pt x="10229" y="1579"/>
                  <a:pt x="4751" y="451"/>
                </a:cubicBezTo>
                <a:cubicBezTo>
                  <a:pt x="3727" y="240"/>
                  <a:pt x="2702" y="90"/>
                  <a:pt x="1681" y="0"/>
                </a:cubicBezTo>
                <a:cubicBezTo>
                  <a:pt x="1275" y="705"/>
                  <a:pt x="937" y="1442"/>
                  <a:pt x="670" y="2209"/>
                </a:cubicBezTo>
                <a:cubicBezTo>
                  <a:pt x="-760" y="6312"/>
                  <a:pt x="164" y="10483"/>
                  <a:pt x="2817" y="13911"/>
                </a:cubicBezTo>
                <a:cubicBezTo>
                  <a:pt x="5470" y="17338"/>
                  <a:pt x="9851" y="20021"/>
                  <a:pt x="15329" y="21149"/>
                </a:cubicBezTo>
                <a:cubicBezTo>
                  <a:pt x="16353" y="21360"/>
                  <a:pt x="17378" y="21510"/>
                  <a:pt x="18399" y="21600"/>
                </a:cubicBezTo>
                <a:cubicBezTo>
                  <a:pt x="18805" y="20895"/>
                  <a:pt x="19143" y="20158"/>
                  <a:pt x="19410" y="19391"/>
                </a:cubicBezTo>
                <a:cubicBezTo>
                  <a:pt x="20840" y="15289"/>
                  <a:pt x="19916" y="11117"/>
                  <a:pt x="17263" y="7689"/>
                </a:cubicBezTo>
                <a:close/>
              </a:path>
            </a:pathLst>
          </a:custGeom>
          <a:solidFill>
            <a:srgbClr val="ADD77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12" name="TextBox 44">
            <a:extLst>
              <a:ext uri="{FF2B5EF4-FFF2-40B4-BE49-F238E27FC236}">
                <a16:creationId xmlns:a16="http://schemas.microsoft.com/office/drawing/2014/main" id="{A84CC87B-EC44-489E-B568-20B98C73B2FF}"/>
              </a:ext>
            </a:extLst>
          </p:cNvPr>
          <p:cNvSpPr txBox="1"/>
          <p:nvPr/>
        </p:nvSpPr>
        <p:spPr>
          <a:xfrm>
            <a:off x="1908387" y="1953729"/>
            <a:ext cx="2482783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chemeClr val="tx2"/>
                </a:solidFill>
                <a:latin typeface="Calibri"/>
                <a:ea typeface="League Spartan" charset="0"/>
                <a:cs typeface="Poppins" pitchFamily="2" charset="77"/>
              </a:rPr>
              <a:t>Experimente, um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chemeClr val="tx2"/>
                </a:solidFill>
                <a:latin typeface="Calibri"/>
                <a:ea typeface="League Spartan" charset="0"/>
                <a:cs typeface="Poppins" pitchFamily="2" charset="77"/>
              </a:rPr>
              <a:t>Naturphänomene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chemeClr val="tx2"/>
                </a:solidFill>
                <a:latin typeface="Calibri"/>
                <a:ea typeface="League Spartan" charset="0"/>
                <a:cs typeface="Poppins" pitchFamily="2" charset="77"/>
              </a:rPr>
              <a:t>zu erforschen</a:t>
            </a:r>
          </a:p>
        </p:txBody>
      </p:sp>
      <p:sp>
        <p:nvSpPr>
          <p:cNvPr id="13" name="TextBox 49">
            <a:extLst>
              <a:ext uri="{FF2B5EF4-FFF2-40B4-BE49-F238E27FC236}">
                <a16:creationId xmlns:a16="http://schemas.microsoft.com/office/drawing/2014/main" id="{BA0A11A8-8D64-4E5F-B467-B57D310A33CA}"/>
              </a:ext>
            </a:extLst>
          </p:cNvPr>
          <p:cNvSpPr txBox="1"/>
          <p:nvPr/>
        </p:nvSpPr>
        <p:spPr>
          <a:xfrm>
            <a:off x="4798243" y="2095351"/>
            <a:ext cx="2362640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chemeClr val="tx2"/>
                </a:solidFill>
                <a:latin typeface="Calibri"/>
                <a:ea typeface="League Spartan" charset="0"/>
                <a:cs typeface="Poppins" pitchFamily="2" charset="77"/>
              </a:rPr>
              <a:t>Lernen am Objekt, zum Beispiel Exponate</a:t>
            </a:r>
          </a:p>
        </p:txBody>
      </p:sp>
      <p:sp>
        <p:nvSpPr>
          <p:cNvPr id="14" name="TextBox 52">
            <a:extLst>
              <a:ext uri="{FF2B5EF4-FFF2-40B4-BE49-F238E27FC236}">
                <a16:creationId xmlns:a16="http://schemas.microsoft.com/office/drawing/2014/main" id="{DDE0D92C-15FC-4614-B1D1-F9151086E4F5}"/>
              </a:ext>
            </a:extLst>
          </p:cNvPr>
          <p:cNvSpPr txBox="1"/>
          <p:nvPr/>
        </p:nvSpPr>
        <p:spPr>
          <a:xfrm>
            <a:off x="7278673" y="2436736"/>
            <a:ext cx="1559890" cy="707886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chemeClr val="tx2"/>
                </a:solidFill>
                <a:latin typeface="Calibri"/>
                <a:ea typeface="League Spartan" charset="0"/>
                <a:cs typeface="Poppins" pitchFamily="2" charset="77"/>
              </a:rPr>
              <a:t>Arbeit mit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chemeClr val="tx2"/>
                </a:solidFill>
                <a:latin typeface="Calibri"/>
                <a:ea typeface="League Spartan" charset="0"/>
                <a:cs typeface="Poppins" pitchFamily="2" charset="77"/>
              </a:rPr>
              <a:t>Modellen </a:t>
            </a:r>
          </a:p>
        </p:txBody>
      </p:sp>
      <p:sp>
        <p:nvSpPr>
          <p:cNvPr id="15" name="TextBox 66">
            <a:extLst>
              <a:ext uri="{FF2B5EF4-FFF2-40B4-BE49-F238E27FC236}">
                <a16:creationId xmlns:a16="http://schemas.microsoft.com/office/drawing/2014/main" id="{F3EC2401-D49A-4971-B429-B19F2F5A1796}"/>
              </a:ext>
            </a:extLst>
          </p:cNvPr>
          <p:cNvSpPr txBox="1"/>
          <p:nvPr/>
        </p:nvSpPr>
        <p:spPr>
          <a:xfrm>
            <a:off x="1727526" y="5121575"/>
            <a:ext cx="2341613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chemeClr val="tx2"/>
                </a:solidFill>
                <a:latin typeface="Calibri"/>
                <a:ea typeface="League Spartan" charset="0"/>
                <a:cs typeface="Poppins" pitchFamily="2" charset="77"/>
              </a:rPr>
              <a:t>Exkursionen und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chemeClr val="tx2"/>
                </a:solidFill>
                <a:latin typeface="Calibri"/>
                <a:ea typeface="League Spartan" charset="0"/>
                <a:cs typeface="Poppins" pitchFamily="2" charset="77"/>
              </a:rPr>
              <a:t>lebendige Tiere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chemeClr val="tx2"/>
                </a:solidFill>
                <a:latin typeface="Calibri"/>
                <a:ea typeface="League Spartan" charset="0"/>
                <a:cs typeface="Poppins" pitchFamily="2" charset="77"/>
              </a:rPr>
              <a:t>im Unterricht</a:t>
            </a:r>
          </a:p>
        </p:txBody>
      </p:sp>
      <p:sp>
        <p:nvSpPr>
          <p:cNvPr id="16" name="TextBox 66">
            <a:extLst>
              <a:ext uri="{FF2B5EF4-FFF2-40B4-BE49-F238E27FC236}">
                <a16:creationId xmlns:a16="http://schemas.microsoft.com/office/drawing/2014/main" id="{358DC136-2267-452D-B22F-F42B6DA6A393}"/>
              </a:ext>
            </a:extLst>
          </p:cNvPr>
          <p:cNvSpPr txBox="1"/>
          <p:nvPr/>
        </p:nvSpPr>
        <p:spPr>
          <a:xfrm>
            <a:off x="5912513" y="4703362"/>
            <a:ext cx="2719985" cy="132343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de-DE" sz="2000" dirty="0">
                <a:solidFill>
                  <a:schemeClr val="tx2"/>
                </a:solidFill>
                <a:latin typeface="Calibri"/>
                <a:ea typeface="League Spartan" charset="0"/>
                <a:cs typeface="Poppins" pitchFamily="2" charset="77"/>
              </a:rPr>
              <a:t>Praktisches Arbeiten und biologische Arbeitsweisen, zum Beispiel Mikroskopieren</a:t>
            </a:r>
          </a:p>
        </p:txBody>
      </p:sp>
      <p:sp>
        <p:nvSpPr>
          <p:cNvPr id="17" name="Shape 24440">
            <a:extLst>
              <a:ext uri="{FF2B5EF4-FFF2-40B4-BE49-F238E27FC236}">
                <a16:creationId xmlns:a16="http://schemas.microsoft.com/office/drawing/2014/main" id="{A1512260-46DF-412F-81C9-3A3782E59B71}"/>
              </a:ext>
            </a:extLst>
          </p:cNvPr>
          <p:cNvSpPr/>
          <p:nvPr/>
        </p:nvSpPr>
        <p:spPr>
          <a:xfrm>
            <a:off x="9625427" y="3117101"/>
            <a:ext cx="799607" cy="8344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80" h="21600" extrusionOk="0">
                <a:moveTo>
                  <a:pt x="2817" y="7689"/>
                </a:moveTo>
                <a:cubicBezTo>
                  <a:pt x="5470" y="4262"/>
                  <a:pt x="9851" y="1579"/>
                  <a:pt x="15329" y="451"/>
                </a:cubicBezTo>
                <a:cubicBezTo>
                  <a:pt x="16353" y="240"/>
                  <a:pt x="17378" y="90"/>
                  <a:pt x="18399" y="0"/>
                </a:cubicBezTo>
                <a:cubicBezTo>
                  <a:pt x="18805" y="705"/>
                  <a:pt x="19143" y="1442"/>
                  <a:pt x="19410" y="2209"/>
                </a:cubicBezTo>
                <a:cubicBezTo>
                  <a:pt x="20840" y="6312"/>
                  <a:pt x="19916" y="10483"/>
                  <a:pt x="17263" y="13911"/>
                </a:cubicBezTo>
                <a:cubicBezTo>
                  <a:pt x="14610" y="17338"/>
                  <a:pt x="10229" y="20021"/>
                  <a:pt x="4751" y="21149"/>
                </a:cubicBezTo>
                <a:cubicBezTo>
                  <a:pt x="3727" y="21360"/>
                  <a:pt x="2702" y="21510"/>
                  <a:pt x="1681" y="21600"/>
                </a:cubicBezTo>
                <a:cubicBezTo>
                  <a:pt x="1275" y="20895"/>
                  <a:pt x="937" y="20158"/>
                  <a:pt x="670" y="19391"/>
                </a:cubicBezTo>
                <a:cubicBezTo>
                  <a:pt x="-760" y="15289"/>
                  <a:pt x="164" y="11117"/>
                  <a:pt x="2817" y="7689"/>
                </a:cubicBezTo>
                <a:close/>
              </a:path>
            </a:pathLst>
          </a:custGeom>
          <a:solidFill>
            <a:srgbClr val="ADD77B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6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061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F8D03-46BD-4058-8D5F-1D7092B16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Inhalte und Kompetenzen im Fach Biologie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C1E5A19-FB88-49F0-9AD7-AE55F63E92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35" y="2101688"/>
            <a:ext cx="10346365" cy="42546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800" b="1" dirty="0"/>
              <a:t>Konkrete Inhalte in Klassenstufe 5 und 6 unter anderem:</a:t>
            </a:r>
          </a:p>
          <a:p>
            <a:r>
              <a:rPr lang="de-DE" sz="2800" dirty="0"/>
              <a:t>Kennzeichen der Lebewesen</a:t>
            </a:r>
          </a:p>
          <a:p>
            <a:r>
              <a:rPr lang="de-DE" sz="2800" dirty="0"/>
              <a:t>Wirbeltierklassen, also zum Beispiel Säugetiere, Vögel und Fische</a:t>
            </a:r>
          </a:p>
          <a:p>
            <a:r>
              <a:rPr lang="de-DE" sz="2800" dirty="0"/>
              <a:t>Entwicklung des Menschen</a:t>
            </a:r>
          </a:p>
          <a:p>
            <a:r>
              <a:rPr lang="de-DE" sz="2800" dirty="0"/>
              <a:t>Wirbellose</a:t>
            </a:r>
          </a:p>
          <a:p>
            <a:r>
              <a:rPr lang="de-DE" sz="2800" dirty="0"/>
              <a:t>Blütenpflanzen, Nutzpflanzen</a:t>
            </a:r>
          </a:p>
          <a:p>
            <a:r>
              <a:rPr lang="de-DE" sz="2800" dirty="0"/>
              <a:t>Wasser als lebenswichtiger Stoff</a:t>
            </a:r>
          </a:p>
          <a:p>
            <a:r>
              <a:rPr lang="de-DE" sz="2800" dirty="0"/>
              <a:t>Stofftrennung, Mülltrennung</a:t>
            </a:r>
          </a:p>
          <a:p>
            <a:r>
              <a:rPr lang="de-DE" sz="2800" dirty="0"/>
              <a:t>Energie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EE1BB65-2334-4AC8-932D-B2C82B124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4</a:t>
            </a:fld>
            <a:endParaRPr lang="de-DE" alt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DB73294-A2D4-46A6-99CE-5B622DA2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362" y="3398529"/>
            <a:ext cx="2855659" cy="3322948"/>
          </a:xfrm>
          <a:prstGeom prst="rect">
            <a:avLst/>
          </a:prstGeom>
        </p:spPr>
      </p:pic>
      <p:sp>
        <p:nvSpPr>
          <p:cNvPr id="8" name="Denkblase: wolkenförmig 7">
            <a:extLst>
              <a:ext uri="{FF2B5EF4-FFF2-40B4-BE49-F238E27FC236}">
                <a16:creationId xmlns:a16="http://schemas.microsoft.com/office/drawing/2014/main" id="{AB5B7B09-245B-4498-B22E-9F646CCD69AE}"/>
              </a:ext>
            </a:extLst>
          </p:cNvPr>
          <p:cNvSpPr/>
          <p:nvPr/>
        </p:nvSpPr>
        <p:spPr>
          <a:xfrm>
            <a:off x="6583450" y="3752108"/>
            <a:ext cx="2121031" cy="1504836"/>
          </a:xfrm>
          <a:prstGeom prst="cloudCallout">
            <a:avLst>
              <a:gd name="adj1" fmla="val 79611"/>
              <a:gd name="adj2" fmla="val -538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Klingt spannend!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524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79FAC2-87FA-48E6-B707-FF064838B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Ein paar Einblicke, was euch erwartet…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CC818BD-8377-4E46-9D49-ED4AB2188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4710E4-F1D4-4C4A-AEE6-2C1E54C8C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5</a:t>
            </a:fld>
            <a:endParaRPr lang="de-DE" altLang="de-DE" dirty="0"/>
          </a:p>
        </p:txBody>
      </p:sp>
      <p:pic>
        <p:nvPicPr>
          <p:cNvPr id="6" name="Grafik 5" descr="Ein Bild, das Text, Wand, drinnen enthält.&#10;&#10;Automatisch generierte Beschreibung">
            <a:extLst>
              <a:ext uri="{FF2B5EF4-FFF2-40B4-BE49-F238E27FC236}">
                <a16:creationId xmlns:a16="http://schemas.microsoft.com/office/drawing/2014/main" id="{79C70755-B1AB-4B15-B428-EAA6C46282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96" b="11883"/>
          <a:stretch/>
        </p:blipFill>
        <p:spPr>
          <a:xfrm>
            <a:off x="5505650" y="2235123"/>
            <a:ext cx="5625717" cy="3921099"/>
          </a:xfrm>
          <a:prstGeom prst="rect">
            <a:avLst/>
          </a:prstGeom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6580BE6F-234E-4E2A-AFA0-5828EE7CC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l="12349" t="5441"/>
          <a:stretch>
            <a:fillRect/>
          </a:stretch>
        </p:blipFill>
        <p:spPr bwMode="auto">
          <a:xfrm>
            <a:off x="621581" y="1925977"/>
            <a:ext cx="4755905" cy="345112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Picture 12">
            <a:extLst>
              <a:ext uri="{FF2B5EF4-FFF2-40B4-BE49-F238E27FC236}">
                <a16:creationId xmlns:a16="http://schemas.microsoft.com/office/drawing/2014/main" id="{C08D9EE9-5F1F-4150-B49E-32E183797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5896">
            <a:off x="8273233" y="576351"/>
            <a:ext cx="3417933" cy="2883919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1871A20-DA25-4F6E-870A-2C727125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387999">
            <a:off x="2769296" y="3771066"/>
            <a:ext cx="2081409" cy="3746020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</p:spTree>
    <p:extLst>
      <p:ext uri="{BB962C8B-B14F-4D97-AF65-F5344CB8AC3E}">
        <p14:creationId xmlns:p14="http://schemas.microsoft.com/office/powerpoint/2010/main" val="301852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4B2EEE-8B6A-4B3C-827D-155B080D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Biologie – noch Fragen?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9631C8-E8CA-4BDF-880B-459D0B069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435" y="4477732"/>
            <a:ext cx="7325859" cy="1878618"/>
          </a:xfrm>
        </p:spPr>
        <p:txBody>
          <a:bodyPr>
            <a:normAutofit/>
          </a:bodyPr>
          <a:lstStyle/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de-DE" sz="1800" dirty="0">
              <a:solidFill>
                <a:prstClr val="black"/>
              </a:solidFill>
              <a:cs typeface="Arial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de-DE" sz="1800" dirty="0">
              <a:solidFill>
                <a:prstClr val="black"/>
              </a:solidFill>
              <a:cs typeface="Arial" charset="0"/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chemeClr val="tx2"/>
                </a:solidFill>
                <a:cs typeface="Arial" charset="0"/>
              </a:rPr>
              <a:t>Liebe Eltern, falls Sie noch Fragen haben, können Sie uns gerne per Mail kontaktieren:</a:t>
            </a: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endParaRPr lang="de-DE" sz="1800" dirty="0">
              <a:solidFill>
                <a:schemeClr val="tx2"/>
              </a:solidFill>
              <a:cs typeface="Arial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de-DE" sz="1800" dirty="0">
                <a:solidFill>
                  <a:schemeClr val="tx2"/>
                </a:solidFill>
                <a:cs typeface="Arial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a.heim@hcgbeilstein.de</a:t>
            </a:r>
            <a:endParaRPr lang="de-DE" sz="1800" dirty="0">
              <a:solidFill>
                <a:schemeClr val="tx2"/>
              </a:solidFill>
              <a:cs typeface="Arial" charset="0"/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8DAD7C-D930-4D50-AC28-878EBDDB9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C840F-6B41-44ED-AAA4-55C1F9A85CB6}" type="slidenum">
              <a:rPr lang="de-DE" altLang="de-DE" smtClean="0"/>
              <a:pPr>
                <a:defRPr/>
              </a:pPr>
              <a:t>6</a:t>
            </a:fld>
            <a:endParaRPr lang="de-DE" alt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54F7509-FC69-4590-8E1A-738FC391445A}"/>
              </a:ext>
            </a:extLst>
          </p:cNvPr>
          <p:cNvSpPr txBox="1"/>
          <p:nvPr/>
        </p:nvSpPr>
        <p:spPr>
          <a:xfrm>
            <a:off x="611560" y="52535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de-DE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3BB2021-DCD2-41DA-9A6B-3DF1304AE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032" y="424206"/>
            <a:ext cx="3745676" cy="5933743"/>
          </a:xfrm>
          <a:prstGeom prst="rect">
            <a:avLst/>
          </a:prstGeom>
        </p:spPr>
      </p:pic>
      <p:sp>
        <p:nvSpPr>
          <p:cNvPr id="9" name="Sprechblase: rechteckig mit abgerundeten Ecken 8">
            <a:extLst>
              <a:ext uri="{FF2B5EF4-FFF2-40B4-BE49-F238E27FC236}">
                <a16:creationId xmlns:a16="http://schemas.microsoft.com/office/drawing/2014/main" id="{20E7BD18-EE6E-4268-BE3C-05B28695BEDC}"/>
              </a:ext>
            </a:extLst>
          </p:cNvPr>
          <p:cNvSpPr/>
          <p:nvPr/>
        </p:nvSpPr>
        <p:spPr>
          <a:xfrm>
            <a:off x="1007435" y="1828800"/>
            <a:ext cx="6618291" cy="2647333"/>
          </a:xfrm>
          <a:prstGeom prst="wedgeRoundRectCallout">
            <a:avLst>
              <a:gd name="adj1" fmla="val 62349"/>
              <a:gd name="adj2" fmla="val -347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solidFill>
                  <a:schemeClr val="bg2"/>
                </a:solidFill>
              </a:rPr>
              <a:t>Liebe Grundschüler,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solidFill>
                  <a:schemeClr val="bg2"/>
                </a:solidFill>
              </a:rPr>
              <a:t>wir hoffen, die Präsentation hat euch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solidFill>
                  <a:schemeClr val="bg2"/>
                </a:solidFill>
              </a:rPr>
              <a:t>gefallen und ihr freut euch schon auf 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de-DE" sz="2800" dirty="0">
                <a:solidFill>
                  <a:schemeClr val="bg2"/>
                </a:solidFill>
              </a:rPr>
              <a:t>eure ersten Biologiestunden! </a:t>
            </a:r>
          </a:p>
        </p:txBody>
      </p:sp>
    </p:spTree>
    <p:extLst>
      <p:ext uri="{BB962C8B-B14F-4D97-AF65-F5344CB8AC3E}">
        <p14:creationId xmlns:p14="http://schemas.microsoft.com/office/powerpoint/2010/main" val="337566223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HCG">
  <a:themeElements>
    <a:clrScheme name="HCGFarben">
      <a:dk1>
        <a:srgbClr val="0B2F46"/>
      </a:dk1>
      <a:lt1>
        <a:sysClr val="window" lastClr="FFFFFF"/>
      </a:lt1>
      <a:dk2>
        <a:srgbClr val="074263"/>
      </a:dk2>
      <a:lt2>
        <a:srgbClr val="FFFFFF"/>
      </a:lt2>
      <a:accent1>
        <a:srgbClr val="0B2F46"/>
      </a:accent1>
      <a:accent2>
        <a:srgbClr val="074263"/>
      </a:accent2>
      <a:accent3>
        <a:srgbClr val="4A7F9E"/>
      </a:accent3>
      <a:accent4>
        <a:srgbClr val="E5A623"/>
      </a:accent4>
      <a:accent5>
        <a:srgbClr val="F37148"/>
      </a:accent5>
      <a:accent6>
        <a:srgbClr val="BF3E26"/>
      </a:accent6>
      <a:hlink>
        <a:srgbClr val="4A7F9E"/>
      </a:hlink>
      <a:folHlink>
        <a:srgbClr val="C000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ign HCG" id="{E84792C4-02EF-4E62-8549-20AF08576AA7}" vid="{E014207D-86C8-4BE4-9872-91913D6AA5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 HCG</Template>
  <TotalTime>0</TotalTime>
  <Words>265</Words>
  <Application>Microsoft Office PowerPoint</Application>
  <PresentationFormat>Breitbild</PresentationFormat>
  <Paragraphs>52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5" baseType="lpstr">
      <vt:lpstr>Arial</vt:lpstr>
      <vt:lpstr>Calibri</vt:lpstr>
      <vt:lpstr>Century Gothic</vt:lpstr>
      <vt:lpstr>Lato Light</vt:lpstr>
      <vt:lpstr>League Spartan</vt:lpstr>
      <vt:lpstr>Mukta ExtraLight</vt:lpstr>
      <vt:lpstr>Poppins</vt:lpstr>
      <vt:lpstr>Wingdings</vt:lpstr>
      <vt:lpstr>Design HCG</vt:lpstr>
      <vt:lpstr>Biologie</vt:lpstr>
      <vt:lpstr>Das Fach Biologie am HCG</vt:lpstr>
      <vt:lpstr>Inhalte und Kompetenzen im Fach Biologie</vt:lpstr>
      <vt:lpstr>Inhalte und Kompetenzen im Fach Biologie</vt:lpstr>
      <vt:lpstr>Ein paar Einblicke, was euch erwartet…</vt:lpstr>
      <vt:lpstr>Biologie – noch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Biologie</dc:title>
  <dc:creator>HEM</dc:creator>
  <cp:lastModifiedBy>RIT</cp:lastModifiedBy>
  <cp:revision>6</cp:revision>
  <dcterms:created xsi:type="dcterms:W3CDTF">2022-01-26T17:24:34Z</dcterms:created>
  <dcterms:modified xsi:type="dcterms:W3CDTF">2022-01-27T11:00:11Z</dcterms:modified>
</cp:coreProperties>
</file>