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713" autoAdjust="0"/>
  </p:normalViewPr>
  <p:slideViewPr>
    <p:cSldViewPr>
      <p:cViewPr varScale="1">
        <p:scale>
          <a:sx n="60" d="100"/>
          <a:sy n="60" d="100"/>
        </p:scale>
        <p:origin x="836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199456" y="1122363"/>
            <a:ext cx="9468544" cy="2387600"/>
          </a:xfrm>
        </p:spPr>
        <p:txBody>
          <a:bodyPr anchor="b" anchorCtr="0"/>
          <a:lstStyle>
            <a:lvl1pPr algn="ctr">
              <a:defRPr sz="3375" b="1">
                <a:solidFill>
                  <a:srgbClr val="0A2F46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de-DE" dirty="0"/>
              <a:t>Titel hinzufügen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199456" y="3602038"/>
            <a:ext cx="9468544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C4263"/>
                </a:solidFill>
                <a:latin typeface="Century Gothic" panose="020B0502020202020204" pitchFamily="34" charset="0"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de-DE" dirty="0"/>
              <a:t>Untertitel hinzufügen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199456" y="6356354"/>
            <a:ext cx="2381944" cy="365125"/>
          </a:xfrm>
          <a:prstGeom prst="rect">
            <a:avLst/>
          </a:prstGeom>
        </p:spPr>
        <p:txBody>
          <a:bodyPr anchor="ctr" anchorCtr="0"/>
          <a:lstStyle>
            <a:lvl1pPr>
              <a:defRPr sz="750">
                <a:latin typeface="+mn-lt"/>
              </a:defRPr>
            </a:lvl1pPr>
          </a:lstStyle>
          <a:p>
            <a:fld id="{6537FEA4-F83A-4179-BBDF-BB55DE396F78}" type="datetimeFigureOut">
              <a:rPr lang="de-DE" smtClean="0"/>
              <a:pPr/>
              <a:t>27.01.2022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750">
                <a:latin typeface="+mn-lt"/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093912" cy="365125"/>
          </a:xfrm>
        </p:spPr>
        <p:txBody>
          <a:bodyPr/>
          <a:lstStyle>
            <a:lvl1pPr>
              <a:defRPr sz="750">
                <a:latin typeface="+mn-lt"/>
              </a:defRPr>
            </a:lvl1pPr>
          </a:lstStyle>
          <a:p>
            <a:fld id="{7BC3B62B-2247-4435-90EB-9C4C86118551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86924DED-D754-4B5E-9A87-B12C2EEED4A5}"/>
              </a:ext>
            </a:extLst>
          </p:cNvPr>
          <p:cNvCxnSpPr>
            <a:cxnSpLocks/>
          </p:cNvCxnSpPr>
          <p:nvPr/>
        </p:nvCxnSpPr>
        <p:spPr>
          <a:xfrm>
            <a:off x="1199456" y="3501008"/>
            <a:ext cx="9468544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9821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07436" y="980729"/>
            <a:ext cx="10346365" cy="565974"/>
          </a:xfrm>
        </p:spPr>
        <p:txBody>
          <a:bodyPr>
            <a:noAutofit/>
          </a:bodyPr>
          <a:lstStyle>
            <a:lvl1pPr>
              <a:defRPr sz="2100">
                <a:solidFill>
                  <a:srgbClr val="0A2F46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1007436" y="1825625"/>
            <a:ext cx="10346365" cy="4351338"/>
          </a:xfrm>
        </p:spPr>
        <p:txBody>
          <a:bodyPr/>
          <a:lstStyle>
            <a:lvl1pPr>
              <a:defRPr>
                <a:solidFill>
                  <a:srgbClr val="0C4263"/>
                </a:solidFill>
              </a:defRPr>
            </a:lvl1pPr>
            <a:lvl2pPr>
              <a:defRPr>
                <a:solidFill>
                  <a:srgbClr val="0C4263"/>
                </a:solidFill>
              </a:defRPr>
            </a:lvl2pPr>
            <a:lvl3pPr>
              <a:defRPr>
                <a:solidFill>
                  <a:srgbClr val="0C4263"/>
                </a:solidFill>
              </a:defRPr>
            </a:lvl3pPr>
            <a:lvl4pPr>
              <a:defRPr>
                <a:solidFill>
                  <a:srgbClr val="0C4263"/>
                </a:solidFill>
              </a:defRPr>
            </a:lvl4pPr>
            <a:lvl5pPr>
              <a:defRPr>
                <a:solidFill>
                  <a:srgbClr val="0C4263"/>
                </a:solidFill>
              </a:defRPr>
            </a:lvl5pPr>
          </a:lstStyle>
          <a:p>
            <a:pPr lvl="0"/>
            <a:r>
              <a:rPr lang="de-DE" dirty="0"/>
              <a:t>Textmasterformt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007435" y="6381330"/>
            <a:ext cx="2573965" cy="329125"/>
          </a:xfrm>
          <a:prstGeom prst="rect">
            <a:avLst/>
          </a:prstGeom>
        </p:spPr>
        <p:txBody>
          <a:bodyPr anchor="ctr" anchorCtr="0"/>
          <a:lstStyle>
            <a:lvl1pPr>
              <a:defRPr sz="788"/>
            </a:lvl1pPr>
          </a:lstStyle>
          <a:p>
            <a:fld id="{6537FEA4-F83A-4179-BBDF-BB55DE396F78}" type="datetimeFigureOut">
              <a:rPr lang="de-DE" smtClean="0"/>
              <a:pPr/>
              <a:t>27.01.2022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750">
                <a:latin typeface="+mn-lt"/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750">
                <a:latin typeface="+mn-lt"/>
              </a:defRPr>
            </a:lvl1pPr>
          </a:lstStyle>
          <a:p>
            <a:fld id="{7BC3B62B-2247-4435-90EB-9C4C86118551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43AB7344-5586-4A44-8CCE-B9A70724292A}"/>
              </a:ext>
            </a:extLst>
          </p:cNvPr>
          <p:cNvCxnSpPr>
            <a:cxnSpLocks/>
          </p:cNvCxnSpPr>
          <p:nvPr/>
        </p:nvCxnSpPr>
        <p:spPr>
          <a:xfrm>
            <a:off x="1007434" y="1556792"/>
            <a:ext cx="10346367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6505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55000"/>
            <a:lum/>
          </a:blip>
          <a:srcRect/>
          <a:stretch>
            <a:fillRect l="23000" r="-7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911425" y="942160"/>
            <a:ext cx="10442376" cy="6866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Überschrift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1425" y="1825625"/>
            <a:ext cx="1044237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BC3B62B-2247-4435-90EB-9C4C86118551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83D87DF2-7891-450A-A208-7B43EED0EEB1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29" y="29994"/>
            <a:ext cx="4182776" cy="912167"/>
          </a:xfrm>
          <a:prstGeom prst="rect">
            <a:avLst/>
          </a:prstGeom>
        </p:spPr>
      </p:pic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79569013-CE10-4ADD-9070-2458102F1F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1426" y="6356354"/>
            <a:ext cx="2669975" cy="365125"/>
          </a:xfrm>
          <a:prstGeom prst="rect">
            <a:avLst/>
          </a:prstGeom>
        </p:spPr>
        <p:txBody>
          <a:bodyPr anchor="ctr" anchorCtr="0"/>
          <a:lstStyle>
            <a:lvl1pPr>
              <a:defRPr sz="750">
                <a:latin typeface="+mn-lt"/>
              </a:defRPr>
            </a:lvl1pPr>
          </a:lstStyle>
          <a:p>
            <a:fld id="{6537FEA4-F83A-4179-BBDF-BB55DE396F78}" type="datetimeFigureOut">
              <a:rPr lang="de-DE" smtClean="0"/>
              <a:pPr/>
              <a:t>27.01.2022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5840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1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D23BE3-D1B9-465D-A368-E1C8E9335B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3600" dirty="0"/>
              <a:t>Geschichte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690CD19-5587-4200-8881-99E87A2505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Am HCG Beilstein</a:t>
            </a:r>
          </a:p>
        </p:txBody>
      </p:sp>
    </p:spTree>
    <p:extLst>
      <p:ext uri="{BB962C8B-B14F-4D97-AF65-F5344CB8AC3E}">
        <p14:creationId xmlns:p14="http://schemas.microsoft.com/office/powerpoint/2010/main" val="1666595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901080" y="692696"/>
            <a:ext cx="6419056" cy="1143000"/>
          </a:xfrm>
        </p:spPr>
        <p:txBody>
          <a:bodyPr>
            <a:normAutofit/>
          </a:bodyPr>
          <a:lstStyle/>
          <a:p>
            <a:pPr algn="l"/>
            <a:r>
              <a:rPr lang="de-DE" sz="3600" dirty="0">
                <a:solidFill>
                  <a:schemeClr val="tx1"/>
                </a:solidFill>
              </a:rPr>
              <a:t>Geschichte</a:t>
            </a:r>
            <a:endParaRPr lang="de-DE" sz="4000" dirty="0">
              <a:solidFill>
                <a:schemeClr val="tx1"/>
              </a:solidFill>
            </a:endParaRPr>
          </a:p>
        </p:txBody>
      </p:sp>
      <p:sp>
        <p:nvSpPr>
          <p:cNvPr id="10" name="Inhaltsplatzhalt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2800" i="1" dirty="0">
                <a:solidFill>
                  <a:schemeClr val="accent6"/>
                </a:solidFill>
              </a:rPr>
              <a:t>"Nicht zu wissen, was vor der eigenen Geburt geschehen ist, heißt, immer ein Kind zu bleiben." (Cicero)</a:t>
            </a:r>
          </a:p>
          <a:p>
            <a:endParaRPr lang="de-DE" sz="2800" dirty="0">
              <a:solidFill>
                <a:srgbClr val="002060"/>
              </a:solidFill>
            </a:endParaRPr>
          </a:p>
          <a:p>
            <a:pPr marL="265113" indent="-265113"/>
            <a:r>
              <a:rPr lang="de-DE" sz="2400" dirty="0">
                <a:solidFill>
                  <a:schemeClr val="tx2"/>
                </a:solidFill>
              </a:rPr>
              <a:t>Wir unterrichten am HCG Geschichte zweistündig in den Klassen 7-11. </a:t>
            </a:r>
            <a:br>
              <a:rPr lang="de-DE" sz="2400" dirty="0">
                <a:solidFill>
                  <a:schemeClr val="tx2"/>
                </a:solidFill>
              </a:rPr>
            </a:br>
            <a:endParaRPr lang="de-DE" sz="2400" dirty="0">
              <a:solidFill>
                <a:schemeClr val="tx2"/>
              </a:solidFill>
            </a:endParaRPr>
          </a:p>
          <a:p>
            <a:pPr marL="265113" indent="-265113"/>
            <a:r>
              <a:rPr lang="de-DE" sz="2400" dirty="0">
                <a:solidFill>
                  <a:schemeClr val="tx2"/>
                </a:solidFill>
              </a:rPr>
              <a:t>Danach kann Geschichte in der Jahrgangsstufe als Basisfach (2-stündig) oder als Leistungsfach (5-stündig) gewählt werden.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977691" y="682625"/>
            <a:ext cx="6419056" cy="1143000"/>
          </a:xfrm>
        </p:spPr>
        <p:txBody>
          <a:bodyPr>
            <a:normAutofit/>
          </a:bodyPr>
          <a:lstStyle/>
          <a:p>
            <a:pPr algn="l"/>
            <a:r>
              <a:rPr lang="de-DE" sz="3600" dirty="0">
                <a:solidFill>
                  <a:schemeClr val="tx1"/>
                </a:solidFill>
              </a:rPr>
              <a:t>Geschichte</a:t>
            </a:r>
            <a:endParaRPr lang="de-DE" sz="4000" dirty="0">
              <a:solidFill>
                <a:schemeClr val="tx1"/>
              </a:solidFill>
            </a:endParaRPr>
          </a:p>
        </p:txBody>
      </p:sp>
      <p:sp>
        <p:nvSpPr>
          <p:cNvPr id="10" name="Inhaltsplatzhalter 9"/>
          <p:cNvSpPr>
            <a:spLocks noGrp="1"/>
          </p:cNvSpPr>
          <p:nvPr>
            <p:ph idx="1"/>
          </p:nvPr>
        </p:nvSpPr>
        <p:spPr>
          <a:xfrm>
            <a:off x="1007436" y="1825624"/>
            <a:ext cx="10346365" cy="4699719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de-DE" sz="2600" dirty="0"/>
          </a:p>
          <a:p>
            <a:pPr algn="ctr">
              <a:buNone/>
            </a:pPr>
            <a:r>
              <a:rPr lang="de-DE" sz="4500" u="sng" dirty="0">
                <a:solidFill>
                  <a:schemeClr val="accent6"/>
                </a:solidFill>
              </a:rPr>
              <a:t>Womit beschäftigen wir uns in den Klassen 7-11?</a:t>
            </a:r>
          </a:p>
          <a:p>
            <a:pPr>
              <a:buNone/>
            </a:pPr>
            <a:r>
              <a:rPr lang="de-DE" sz="3500" b="1" u="sng" dirty="0">
                <a:solidFill>
                  <a:schemeClr val="tx2"/>
                </a:solidFill>
              </a:rPr>
              <a:t>Klasse 7:</a:t>
            </a:r>
            <a:r>
              <a:rPr lang="de-DE" sz="3500" dirty="0">
                <a:solidFill>
                  <a:schemeClr val="tx2"/>
                </a:solidFill>
              </a:rPr>
              <a:t>	</a:t>
            </a:r>
          </a:p>
          <a:p>
            <a:pPr>
              <a:buFont typeface="Arial" charset="0"/>
              <a:buChar char="•"/>
            </a:pPr>
            <a:r>
              <a:rPr lang="de-DE" sz="3500" dirty="0">
                <a:solidFill>
                  <a:schemeClr val="tx2"/>
                </a:solidFill>
              </a:rPr>
              <a:t>erste Begegnung mit dem neuen Fach</a:t>
            </a:r>
          </a:p>
          <a:p>
            <a:pPr>
              <a:buFont typeface="Arial" charset="0"/>
              <a:buChar char="•"/>
            </a:pPr>
            <a:r>
              <a:rPr lang="de-DE" sz="3500" dirty="0">
                <a:solidFill>
                  <a:schemeClr val="tx2"/>
                </a:solidFill>
              </a:rPr>
              <a:t>Ägypten – Kultur und Hochkultur</a:t>
            </a:r>
          </a:p>
          <a:p>
            <a:pPr>
              <a:buFont typeface="Arial" charset="0"/>
              <a:buChar char="•"/>
            </a:pPr>
            <a:r>
              <a:rPr lang="de-DE" sz="3500" dirty="0">
                <a:solidFill>
                  <a:schemeClr val="tx2"/>
                </a:solidFill>
              </a:rPr>
              <a:t>griechisch-römische Antike – Zusammenleben in Polis und Imperium</a:t>
            </a:r>
          </a:p>
          <a:p>
            <a:pPr>
              <a:buFont typeface="Arial" charset="0"/>
              <a:buChar char="•"/>
            </a:pPr>
            <a:r>
              <a:rPr lang="de-DE" sz="3500" dirty="0">
                <a:solidFill>
                  <a:schemeClr val="tx2"/>
                </a:solidFill>
              </a:rPr>
              <a:t>von der spätantike ins europäische Mittelalter</a:t>
            </a:r>
          </a:p>
          <a:p>
            <a:pPr>
              <a:buNone/>
            </a:pPr>
            <a:r>
              <a:rPr lang="de-DE" sz="3500" b="1" u="sng" dirty="0">
                <a:solidFill>
                  <a:schemeClr val="tx2"/>
                </a:solidFill>
              </a:rPr>
              <a:t>Klasse 8:</a:t>
            </a:r>
            <a:endParaRPr lang="de-DE" sz="35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de-DE" sz="3500" dirty="0">
                <a:solidFill>
                  <a:schemeClr val="tx2"/>
                </a:solidFill>
              </a:rPr>
              <a:t>Europa im Mittelalter – Begegnungen mit dem Fremden</a:t>
            </a:r>
          </a:p>
          <a:p>
            <a:pPr>
              <a:buFont typeface="Arial" charset="0"/>
              <a:buChar char="•"/>
            </a:pPr>
            <a:r>
              <a:rPr lang="de-DE" sz="3500" dirty="0">
                <a:solidFill>
                  <a:schemeClr val="tx2"/>
                </a:solidFill>
              </a:rPr>
              <a:t>Wende zur Neuzeit, neue Welten neue Horizonte, neue Gewalt </a:t>
            </a:r>
          </a:p>
          <a:p>
            <a:pPr>
              <a:buFont typeface="Arial" charset="0"/>
              <a:buChar char="•"/>
            </a:pPr>
            <a:r>
              <a:rPr lang="de-DE" sz="3500" dirty="0">
                <a:solidFill>
                  <a:schemeClr val="tx2"/>
                </a:solidFill>
              </a:rPr>
              <a:t>Die französische Revolution – Bürgertum, Vernunft, Freiheit </a:t>
            </a:r>
          </a:p>
          <a:p>
            <a:pPr>
              <a:buNone/>
            </a:pPr>
            <a:r>
              <a:rPr lang="de-DE" sz="3500" b="1" u="sng" dirty="0">
                <a:solidFill>
                  <a:schemeClr val="tx2"/>
                </a:solidFill>
              </a:rPr>
              <a:t>Klasse 9:</a:t>
            </a:r>
          </a:p>
          <a:p>
            <a:pPr>
              <a:buFont typeface="Arial" charset="0"/>
              <a:buChar char="•"/>
            </a:pPr>
            <a:r>
              <a:rPr lang="de-DE" sz="3500" dirty="0">
                <a:solidFill>
                  <a:schemeClr val="tx2"/>
                </a:solidFill>
              </a:rPr>
              <a:t>Industrialisierung – Durchbruch der Moderne</a:t>
            </a:r>
          </a:p>
          <a:p>
            <a:pPr>
              <a:buFont typeface="Arial" charset="0"/>
              <a:buChar char="•"/>
            </a:pPr>
            <a:r>
              <a:rPr lang="de-DE" sz="3500" dirty="0">
                <a:solidFill>
                  <a:schemeClr val="tx2"/>
                </a:solidFill>
              </a:rPr>
              <a:t>Imperialismus und erster Weltkrieg</a:t>
            </a:r>
          </a:p>
          <a:p>
            <a:pPr>
              <a:buFont typeface="Arial" charset="0"/>
              <a:buChar char="•"/>
            </a:pPr>
            <a:r>
              <a:rPr lang="de-DE" sz="3500" dirty="0">
                <a:solidFill>
                  <a:schemeClr val="tx2"/>
                </a:solidFill>
              </a:rPr>
              <a:t>Europa in der </a:t>
            </a:r>
            <a:r>
              <a:rPr lang="de-DE" sz="3500" dirty="0" err="1">
                <a:solidFill>
                  <a:schemeClr val="tx2"/>
                </a:solidFill>
              </a:rPr>
              <a:t>Zwichenkiregszeit</a:t>
            </a:r>
            <a:r>
              <a:rPr lang="de-DE" sz="3500" dirty="0">
                <a:solidFill>
                  <a:schemeClr val="tx2"/>
                </a:solidFill>
              </a:rPr>
              <a:t> – Durchbruch und </a:t>
            </a:r>
            <a:r>
              <a:rPr lang="de-DE" sz="3500" dirty="0" err="1">
                <a:solidFill>
                  <a:schemeClr val="tx2"/>
                </a:solidFill>
              </a:rPr>
              <a:t>Schwitern</a:t>
            </a:r>
            <a:r>
              <a:rPr lang="de-DE" sz="3500" dirty="0">
                <a:solidFill>
                  <a:schemeClr val="tx2"/>
                </a:solidFill>
              </a:rPr>
              <a:t> der Demokratie</a:t>
            </a:r>
          </a:p>
          <a:p>
            <a:pPr>
              <a:buNone/>
            </a:pPr>
            <a:r>
              <a:rPr lang="de-DE" sz="3500" b="1" u="sng" dirty="0">
                <a:solidFill>
                  <a:schemeClr val="tx2"/>
                </a:solidFill>
              </a:rPr>
              <a:t>Klasse 10:</a:t>
            </a:r>
          </a:p>
          <a:p>
            <a:pPr>
              <a:buFont typeface="Arial" charset="0"/>
              <a:buChar char="•"/>
            </a:pPr>
            <a:r>
              <a:rPr lang="de-DE" sz="3500" dirty="0">
                <a:solidFill>
                  <a:schemeClr val="tx2"/>
                </a:solidFill>
              </a:rPr>
              <a:t>Nationalsozialismus und zweiter Weltkrieg – Zerstörung der Demokratie und Verbrechen gegen die Menschlichkeit</a:t>
            </a:r>
          </a:p>
          <a:p>
            <a:pPr>
              <a:buFont typeface="Arial" charset="0"/>
              <a:buChar char="•"/>
            </a:pPr>
            <a:r>
              <a:rPr lang="de-DE" sz="3500" dirty="0">
                <a:solidFill>
                  <a:schemeClr val="tx2"/>
                </a:solidFill>
              </a:rPr>
              <a:t>BRD und DDR – zwei Staaten, zwei Systeme in der geteilten Welt</a:t>
            </a:r>
          </a:p>
          <a:p>
            <a:pPr>
              <a:buNone/>
            </a:pPr>
            <a:r>
              <a:rPr lang="de-DE" sz="3500" b="1" u="sng" dirty="0">
                <a:solidFill>
                  <a:schemeClr val="tx2"/>
                </a:solidFill>
              </a:rPr>
              <a:t>Klasse 11</a:t>
            </a:r>
          </a:p>
          <a:p>
            <a:pPr>
              <a:buFont typeface="Arial" charset="0"/>
              <a:buChar char="•"/>
            </a:pPr>
            <a:r>
              <a:rPr lang="de-DE" sz="3500" dirty="0">
                <a:solidFill>
                  <a:schemeClr val="tx2"/>
                </a:solidFill>
              </a:rPr>
              <a:t>Ehemalige Imperien und ihre gegenwärtigen Herausforderungen in historischer </a:t>
            </a:r>
            <a:r>
              <a:rPr lang="de-DE" sz="3500" dirty="0" err="1">
                <a:solidFill>
                  <a:schemeClr val="tx2"/>
                </a:solidFill>
              </a:rPr>
              <a:t>Perspekive</a:t>
            </a:r>
            <a:r>
              <a:rPr lang="de-DE" sz="3500" dirty="0">
                <a:solidFill>
                  <a:schemeClr val="tx2"/>
                </a:solidFill>
              </a:rPr>
              <a:t> (Russland, China, osmanisches Reich</a:t>
            </a:r>
            <a:r>
              <a:rPr lang="de-DE" sz="2800" dirty="0">
                <a:solidFill>
                  <a:schemeClr val="tx2"/>
                </a:solidFill>
              </a:rPr>
              <a:t>)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000423" y="764704"/>
            <a:ext cx="6419056" cy="1143000"/>
          </a:xfrm>
        </p:spPr>
        <p:txBody>
          <a:bodyPr>
            <a:normAutofit/>
          </a:bodyPr>
          <a:lstStyle/>
          <a:p>
            <a:pPr algn="l"/>
            <a:r>
              <a:rPr lang="de-DE" sz="3600" dirty="0">
                <a:solidFill>
                  <a:schemeClr val="tx1"/>
                </a:solidFill>
              </a:rPr>
              <a:t>Geschichte</a:t>
            </a:r>
            <a:endParaRPr lang="de-DE" sz="4000" dirty="0">
              <a:solidFill>
                <a:schemeClr val="tx1"/>
              </a:solidFill>
            </a:endParaRPr>
          </a:p>
        </p:txBody>
      </p:sp>
      <p:sp>
        <p:nvSpPr>
          <p:cNvPr id="10" name="Inhaltsplatzhalt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de-DE" sz="2000" b="1" u="sng" dirty="0">
                <a:solidFill>
                  <a:schemeClr val="accent6"/>
                </a:solidFill>
              </a:rPr>
              <a:t>Außerunterrichtliche Veranstaltungen</a:t>
            </a:r>
          </a:p>
          <a:p>
            <a:pPr>
              <a:buNone/>
            </a:pPr>
            <a:r>
              <a:rPr lang="de-DE" sz="2000" b="1" u="sng" dirty="0">
                <a:solidFill>
                  <a:schemeClr val="tx2"/>
                </a:solidFill>
              </a:rPr>
              <a:t>Jahrgangsstufe: </a:t>
            </a:r>
          </a:p>
          <a:p>
            <a:pPr marL="0" indent="0">
              <a:buNone/>
            </a:pPr>
            <a:r>
              <a:rPr lang="de-DE" sz="2000" dirty="0">
                <a:solidFill>
                  <a:schemeClr val="tx2"/>
                </a:solidFill>
              </a:rPr>
              <a:t>Für alle </a:t>
            </a:r>
            <a:r>
              <a:rPr lang="de-DE" sz="2000" dirty="0" err="1">
                <a:solidFill>
                  <a:schemeClr val="tx2"/>
                </a:solidFill>
              </a:rPr>
              <a:t>SchülerInnen</a:t>
            </a:r>
            <a:r>
              <a:rPr lang="de-DE" sz="2000" dirty="0">
                <a:solidFill>
                  <a:schemeClr val="tx2"/>
                </a:solidFill>
              </a:rPr>
              <a:t> im Fach Geschichte organisieren wir eine eintägige Exkursion zur KZ-Gedenkstätte Dachau.</a:t>
            </a:r>
          </a:p>
          <a:p>
            <a:pPr>
              <a:buNone/>
            </a:pPr>
            <a:endParaRPr lang="de-DE" sz="2000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de-DE" sz="2000" b="1" u="sng" dirty="0">
                <a:solidFill>
                  <a:schemeClr val="tx2"/>
                </a:solidFill>
              </a:rPr>
              <a:t>Klassen 7-11:</a:t>
            </a:r>
          </a:p>
          <a:p>
            <a:pPr marL="0" indent="0">
              <a:buNone/>
            </a:pPr>
            <a:r>
              <a:rPr lang="de-DE" sz="2000" dirty="0">
                <a:solidFill>
                  <a:schemeClr val="tx2"/>
                </a:solidFill>
              </a:rPr>
              <a:t>In den Klassen 7 – 11 werden verschiedenste Exkursionen zu außerschulischen Lernorten angeboten; z.B. römische Hinterlassenschaften in der Region wie eine Villa </a:t>
            </a:r>
            <a:r>
              <a:rPr lang="de-DE" sz="2000" dirty="0" err="1">
                <a:solidFill>
                  <a:schemeClr val="tx2"/>
                </a:solidFill>
              </a:rPr>
              <a:t>Rustica</a:t>
            </a:r>
            <a:r>
              <a:rPr lang="de-DE" sz="2000" dirty="0">
                <a:solidFill>
                  <a:schemeClr val="tx2"/>
                </a:solidFill>
              </a:rPr>
              <a:t> oder eine Limesturme, eine mittelalterliche Burg oder dem Ludwigsburger </a:t>
            </a:r>
            <a:r>
              <a:rPr lang="de-DE" sz="2000" dirty="0" err="1">
                <a:solidFill>
                  <a:schemeClr val="tx2"/>
                </a:solidFill>
              </a:rPr>
              <a:t>Residenzschloß</a:t>
            </a:r>
            <a:r>
              <a:rPr lang="de-DE" sz="2000" dirty="0">
                <a:solidFill>
                  <a:schemeClr val="tx2"/>
                </a:solidFill>
              </a:rPr>
              <a:t>, das Haus der Geschichte oder die Gedenkstätte Hotel Silber in Stuttgart .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/>
              <a:t>Geschichte</a:t>
            </a:r>
            <a:r>
              <a:rPr lang="de-DE" dirty="0"/>
              <a:t>                           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/>
          </a:p>
          <a:p>
            <a:pPr marL="0" indent="0">
              <a:buNone/>
            </a:pPr>
            <a:r>
              <a:rPr lang="de-DE" sz="2800" b="1" dirty="0">
                <a:solidFill>
                  <a:schemeClr val="tx2"/>
                </a:solidFill>
              </a:rPr>
              <a:t>Liebe Eltern</a:t>
            </a:r>
            <a:r>
              <a:rPr lang="de-DE" sz="2800" dirty="0">
                <a:solidFill>
                  <a:schemeClr val="tx2"/>
                </a:solidFill>
              </a:rPr>
              <a:t>, vielleicht haben auch Sie noch Fragen, die Sie uns stellen möchten. Gerne dürfen Sie uns diese an folgende E-Mail-Adressen senden. Wir beantworten diese dann schnellst- und bestmöglich.</a:t>
            </a:r>
          </a:p>
          <a:p>
            <a:pPr>
              <a:buNone/>
            </a:pPr>
            <a:endParaRPr lang="de-DE" sz="2800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de-DE" sz="2800" u="sng" dirty="0">
                <a:solidFill>
                  <a:schemeClr val="tx1"/>
                </a:solidFill>
              </a:rPr>
              <a:t>c.buschlaukenmann@hcgbeilstein.de</a:t>
            </a:r>
          </a:p>
          <a:p>
            <a:pPr>
              <a:buNone/>
            </a:pPr>
            <a:endParaRPr lang="de-DE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de-DE" b="1" dirty="0">
                <a:solidFill>
                  <a:schemeClr val="tx2"/>
                </a:solidFill>
              </a:rPr>
              <a:t>Bis bald am HCG Beilstein, </a:t>
            </a:r>
          </a:p>
          <a:p>
            <a:pPr marL="0" indent="0" algn="ctr">
              <a:buNone/>
            </a:pPr>
            <a:r>
              <a:rPr lang="de-DE" b="1" dirty="0">
                <a:solidFill>
                  <a:schemeClr val="tx2"/>
                </a:solidFill>
              </a:rPr>
              <a:t>Die Geschichtsfachschaft.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HCG">
  <a:themeElements>
    <a:clrScheme name="HCGFarben">
      <a:dk1>
        <a:srgbClr val="0B2F46"/>
      </a:dk1>
      <a:lt1>
        <a:sysClr val="window" lastClr="FFFFFF"/>
      </a:lt1>
      <a:dk2>
        <a:srgbClr val="074263"/>
      </a:dk2>
      <a:lt2>
        <a:srgbClr val="FFFFFF"/>
      </a:lt2>
      <a:accent1>
        <a:srgbClr val="0B2F46"/>
      </a:accent1>
      <a:accent2>
        <a:srgbClr val="074263"/>
      </a:accent2>
      <a:accent3>
        <a:srgbClr val="4A7F9E"/>
      </a:accent3>
      <a:accent4>
        <a:srgbClr val="E5A623"/>
      </a:accent4>
      <a:accent5>
        <a:srgbClr val="F37148"/>
      </a:accent5>
      <a:accent6>
        <a:srgbClr val="BF3E26"/>
      </a:accent6>
      <a:hlink>
        <a:srgbClr val="4A7F9E"/>
      </a:hlink>
      <a:folHlink>
        <a:srgbClr val="C000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sign HCG" id="{E84792C4-02EF-4E62-8549-20AF08576AA7}" vid="{E014207D-86C8-4BE4-9872-91913D6AA5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 HCG</Template>
  <TotalTime>0</TotalTime>
  <Words>326</Words>
  <Application>Microsoft Office PowerPoint</Application>
  <PresentationFormat>Breitbild</PresentationFormat>
  <Paragraphs>43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Design HCG</vt:lpstr>
      <vt:lpstr>Geschichte</vt:lpstr>
      <vt:lpstr>Geschichte</vt:lpstr>
      <vt:lpstr>Geschichte</vt:lpstr>
      <vt:lpstr>Geschichte</vt:lpstr>
      <vt:lpstr>Geschichte      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Mathematik</dc:title>
  <dc:creator>Christina</dc:creator>
  <cp:lastModifiedBy>RIT</cp:lastModifiedBy>
  <cp:revision>18</cp:revision>
  <dcterms:created xsi:type="dcterms:W3CDTF">2020-12-19T13:48:09Z</dcterms:created>
  <dcterms:modified xsi:type="dcterms:W3CDTF">2022-01-27T10:25:56Z</dcterms:modified>
</cp:coreProperties>
</file>