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C4263"/>
    <a:srgbClr val="0A2F46"/>
    <a:srgbClr val="C03E27"/>
    <a:srgbClr val="F07048"/>
    <a:srgbClr val="E96E09"/>
    <a:srgbClr val="003E6C"/>
    <a:srgbClr val="2F5597"/>
    <a:srgbClr val="003760"/>
    <a:srgbClr val="F89746"/>
    <a:srgbClr val="004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8791" autoAdjust="0"/>
  </p:normalViewPr>
  <p:slideViewPr>
    <p:cSldViewPr>
      <p:cViewPr>
        <p:scale>
          <a:sx n="47" d="100"/>
          <a:sy n="47" d="100"/>
        </p:scale>
        <p:origin x="2064" y="9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93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316" y="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8BB133F-23F2-4118-BD0C-91845997A323}" type="datetime1">
              <a:rPr lang="de-DE" altLang="de-DE"/>
              <a:pPr>
                <a:defRPr/>
              </a:pPr>
              <a:t>01.03.2023</a:t>
            </a:fld>
            <a:endParaRPr lang="de-DE" altLang="de-DE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8189504-D14D-4631-BEF9-2D7E4E87E5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59958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F30F50-E91B-475C-85BD-F31B332CB862}" type="datetime1">
              <a:rPr lang="de-DE" altLang="de-DE"/>
              <a:pPr>
                <a:defRPr/>
              </a:pPr>
              <a:t>01.03.2023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CB40BB-A2AC-453C-A8BB-A9F9EF009C7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5596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99456" y="1122363"/>
            <a:ext cx="9468544" cy="2387600"/>
          </a:xfrm>
        </p:spPr>
        <p:txBody>
          <a:bodyPr anchor="b" anchorCtr="0"/>
          <a:lstStyle>
            <a:lvl1pPr algn="ctr">
              <a:defRPr sz="4500" b="1">
                <a:solidFill>
                  <a:srgbClr val="0A2F4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99456" y="3602038"/>
            <a:ext cx="94685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C4263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99456" y="6356352"/>
            <a:ext cx="238194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093912" cy="365125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9C6078DD-8CDD-43BF-9528-D60290819F66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6924DED-D754-4B5E-9A87-B12C2EEED4A5}"/>
              </a:ext>
            </a:extLst>
          </p:cNvPr>
          <p:cNvCxnSpPr>
            <a:cxnSpLocks/>
          </p:cNvCxnSpPr>
          <p:nvPr userDrawn="1"/>
        </p:nvCxnSpPr>
        <p:spPr>
          <a:xfrm>
            <a:off x="1199456" y="3501008"/>
            <a:ext cx="9468544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94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07435" y="980729"/>
            <a:ext cx="10346365" cy="565974"/>
          </a:xfrm>
        </p:spPr>
        <p:txBody>
          <a:bodyPr>
            <a:noAutofit/>
          </a:bodyPr>
          <a:lstStyle>
            <a:lvl1pPr>
              <a:defRPr sz="2800">
                <a:solidFill>
                  <a:srgbClr val="0A2F4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07435" y="1825625"/>
            <a:ext cx="10346365" cy="4351338"/>
          </a:xfrm>
        </p:spPr>
        <p:txBody>
          <a:bodyPr/>
          <a:lstStyle>
            <a:lvl1pPr>
              <a:defRPr>
                <a:solidFill>
                  <a:srgbClr val="0C4263"/>
                </a:solidFill>
              </a:defRPr>
            </a:lvl1pPr>
            <a:lvl2pPr>
              <a:defRPr>
                <a:solidFill>
                  <a:srgbClr val="0C4263"/>
                </a:solidFill>
              </a:defRPr>
            </a:lvl2pPr>
            <a:lvl3pPr>
              <a:defRPr>
                <a:solidFill>
                  <a:srgbClr val="0C4263"/>
                </a:solidFill>
              </a:defRPr>
            </a:lvl3pPr>
            <a:lvl4pPr>
              <a:defRPr>
                <a:solidFill>
                  <a:srgbClr val="0C4263"/>
                </a:solidFill>
              </a:defRPr>
            </a:lvl4pPr>
            <a:lvl5pPr>
              <a:defRPr>
                <a:solidFill>
                  <a:srgbClr val="0C4263"/>
                </a:solidFill>
              </a:defRPr>
            </a:lvl5pPr>
          </a:lstStyle>
          <a:p>
            <a:pPr lvl="0"/>
            <a:r>
              <a:rPr lang="de-DE" dirty="0"/>
              <a:t>Textmasterformt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7434" y="6381328"/>
            <a:ext cx="2573965" cy="329125"/>
          </a:xfrm>
          <a:prstGeom prst="rect">
            <a:avLst/>
          </a:prstGeom>
        </p:spPr>
        <p:txBody>
          <a:bodyPr anchor="ctr" anchorCtr="0"/>
          <a:lstStyle>
            <a:lvl1pPr>
              <a:defRPr sz="105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3AB7344-5586-4A44-8CCE-B9A70724292A}"/>
              </a:ext>
            </a:extLst>
          </p:cNvPr>
          <p:cNvCxnSpPr>
            <a:cxnSpLocks/>
          </p:cNvCxnSpPr>
          <p:nvPr userDrawn="1"/>
        </p:nvCxnSpPr>
        <p:spPr>
          <a:xfrm>
            <a:off x="1007434" y="1556792"/>
            <a:ext cx="10346366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5000"/>
            <a:lum/>
          </a:blip>
          <a:srcRect/>
          <a:stretch>
            <a:fillRect l="23000" r="-7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1425" y="942158"/>
            <a:ext cx="10442376" cy="686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5" y="1825625"/>
            <a:ext cx="104423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1AD6A3-B0CB-4935-946C-E02E23018880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D87DF2-7891-450A-A208-7B43EED0EEB1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329" y="29992"/>
            <a:ext cx="4182776" cy="912167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9569013-CE10-4ADD-9070-2458102F1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424" y="6356352"/>
            <a:ext cx="2669975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21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de/photos/strand-mann-ozean-person-meer-1838958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F4D1F-5CCF-49F6-864F-7434551176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Sportprofil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DA993A-B72A-4560-A5E6-82F14D87D5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Klasse</a:t>
            </a:r>
            <a:r>
              <a:rPr lang="en-GB" dirty="0" smtClean="0"/>
              <a:t> 9 </a:t>
            </a:r>
            <a:r>
              <a:rPr lang="en-GB" dirty="0" err="1" smtClean="0"/>
              <a:t>bis</a:t>
            </a:r>
            <a:r>
              <a:rPr lang="en-GB" dirty="0" smtClean="0"/>
              <a:t> 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079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Auswahl der Schüler*innen (bei Bedarf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Motorischer Sporteingangstest</a:t>
            </a:r>
          </a:p>
          <a:p>
            <a:r>
              <a:rPr lang="de-DE" sz="3200" dirty="0"/>
              <a:t>Einschätzung des Klassenlehrers über das Sozialverhalten</a:t>
            </a:r>
          </a:p>
          <a:p>
            <a:r>
              <a:rPr lang="de-DE" sz="3200" dirty="0"/>
              <a:t>Sportnote</a:t>
            </a:r>
          </a:p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2988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Exkursionen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Klasse 9: „Schneesport“</a:t>
            </a:r>
          </a:p>
          <a:p>
            <a:r>
              <a:rPr lang="de-DE" sz="2400" dirty="0"/>
              <a:t>z.B. Ski alpin, Ski nordisch</a:t>
            </a:r>
          </a:p>
          <a:p>
            <a:r>
              <a:rPr lang="de-DE" sz="2400" dirty="0"/>
              <a:t>voraussichtliche </a:t>
            </a:r>
            <a:r>
              <a:rPr lang="de-DE" sz="2400" dirty="0" smtClean="0"/>
              <a:t>Kosten:</a:t>
            </a:r>
            <a:br>
              <a:rPr lang="de-DE" sz="2400" dirty="0" smtClean="0"/>
            </a:br>
            <a:r>
              <a:rPr lang="de-DE" sz="2400" dirty="0" smtClean="0"/>
              <a:t>ca</a:t>
            </a:r>
            <a:r>
              <a:rPr lang="de-DE" sz="2400" dirty="0"/>
              <a:t>. 350€</a:t>
            </a:r>
          </a:p>
          <a:p>
            <a:endParaRPr lang="de-DE" sz="2400" dirty="0"/>
          </a:p>
          <a:p>
            <a:pPr marL="0" indent="0">
              <a:buNone/>
            </a:pPr>
            <a:r>
              <a:rPr lang="de-DE" sz="2400" dirty="0"/>
              <a:t>Klasse 11: „Wassersport“</a:t>
            </a:r>
          </a:p>
          <a:p>
            <a:r>
              <a:rPr lang="de-DE" sz="2400" dirty="0"/>
              <a:t>z.B. Surfen, Wellenreiten,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Kanu</a:t>
            </a:r>
            <a:r>
              <a:rPr lang="de-DE" sz="2400" dirty="0"/>
              <a:t>, Segeln</a:t>
            </a:r>
          </a:p>
          <a:p>
            <a:r>
              <a:rPr lang="de-DE" sz="2400" dirty="0"/>
              <a:t>voraussichtliche </a:t>
            </a:r>
            <a:r>
              <a:rPr lang="de-DE" sz="2400" dirty="0" smtClean="0"/>
              <a:t>Kosten:</a:t>
            </a:r>
            <a:br>
              <a:rPr lang="de-DE" sz="2400" dirty="0" smtClean="0"/>
            </a:br>
            <a:r>
              <a:rPr lang="de-DE" sz="2400" dirty="0" smtClean="0"/>
              <a:t>ca</a:t>
            </a:r>
            <a:r>
              <a:rPr lang="de-DE" sz="2400" dirty="0"/>
              <a:t>. 400-450€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C46609-5AF6-4522-9461-7A9C9ACC7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665744"/>
            <a:ext cx="3275856" cy="19143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2F720A7-6E28-4FE7-9211-90E0BBAD9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1" y="3653593"/>
            <a:ext cx="3276707" cy="20824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2076E16-1D10-46EF-A52E-930356FC1282}"/>
              </a:ext>
            </a:extLst>
          </p:cNvPr>
          <p:cNvSpPr txBox="1"/>
          <p:nvPr/>
        </p:nvSpPr>
        <p:spPr>
          <a:xfrm>
            <a:off x="5015880" y="5704698"/>
            <a:ext cx="54006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</a:rPr>
              <a:t>Bildquellen: </a:t>
            </a:r>
            <a:r>
              <a:rPr lang="de-DE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https://pixabay.com/de/photos/strand-mann-ozean-person-meer-1838958/</a:t>
            </a:r>
            <a:r>
              <a:rPr lang="de-DE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43738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Impressionen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69149A2-4D4E-485D-98B8-9AD5750FE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" y="1825625"/>
            <a:ext cx="3086608" cy="221527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BE2DF5E-677C-4252-8D5B-D79BDD6976A4}"/>
              </a:ext>
            </a:extLst>
          </p:cNvPr>
          <p:cNvSpPr txBox="1"/>
          <p:nvPr/>
        </p:nvSpPr>
        <p:spPr>
          <a:xfrm>
            <a:off x="1028149" y="4040895"/>
            <a:ext cx="2931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Blick über die Skipiste</a:t>
            </a:r>
          </a:p>
        </p:txBody>
      </p:sp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26218498-CB42-47F8-92EE-08F1A8B28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58" y="1821397"/>
            <a:ext cx="3088178" cy="221949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7E112DB-61E7-4D2D-90DE-0FA35764C8BA}"/>
              </a:ext>
            </a:extLst>
          </p:cNvPr>
          <p:cNvSpPr txBox="1"/>
          <p:nvPr/>
        </p:nvSpPr>
        <p:spPr>
          <a:xfrm>
            <a:off x="4295800" y="40664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Mittagspause im Skigebiet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263D97-E581-42BF-AF12-BA9C86942D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87" y="1821397"/>
            <a:ext cx="3937196" cy="221949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9FF957E-430F-4E15-B82C-F1F798E88B36}"/>
              </a:ext>
            </a:extLst>
          </p:cNvPr>
          <p:cNvSpPr txBox="1"/>
          <p:nvPr/>
        </p:nvSpPr>
        <p:spPr>
          <a:xfrm>
            <a:off x="7631279" y="4077072"/>
            <a:ext cx="4104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Exkursion in die Eishalle nach Heilbronn</a:t>
            </a:r>
          </a:p>
        </p:txBody>
      </p:sp>
    </p:spTree>
    <p:extLst>
      <p:ext uri="{BB962C8B-B14F-4D97-AF65-F5344CB8AC3E}">
        <p14:creationId xmlns:p14="http://schemas.microsoft.com/office/powerpoint/2010/main" val="292647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Fragen?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400" dirty="0" smtClean="0"/>
              <a:t>Wendet euch gerne an:</a:t>
            </a:r>
          </a:p>
          <a:p>
            <a:pPr marL="0" indent="0">
              <a:buNone/>
            </a:pPr>
            <a:endParaRPr lang="de-DE" sz="5400" dirty="0" smtClean="0"/>
          </a:p>
          <a:p>
            <a:pPr marL="0" indent="0">
              <a:buNone/>
            </a:pPr>
            <a:r>
              <a:rPr lang="de-DE" sz="4400" dirty="0" smtClean="0"/>
              <a:t>s.decker@hcgbeilstein.de</a:t>
            </a:r>
            <a:endParaRPr lang="de-DE" sz="4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13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1148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F7A81-9D0E-48A6-B9E7-39015A10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Das </a:t>
            </a:r>
            <a:r>
              <a:rPr lang="en-GB" dirty="0" err="1" smtClean="0"/>
              <a:t>Profilfach</a:t>
            </a:r>
            <a:r>
              <a:rPr lang="en-GB" dirty="0" smtClean="0"/>
              <a:t> (</a:t>
            </a:r>
            <a:r>
              <a:rPr lang="en-GB" dirty="0" err="1" smtClean="0"/>
              <a:t>Zitat</a:t>
            </a:r>
            <a:r>
              <a:rPr lang="en-GB" dirty="0" smtClean="0"/>
              <a:t> </a:t>
            </a:r>
            <a:r>
              <a:rPr lang="en-GB" dirty="0" err="1" smtClean="0"/>
              <a:t>aus</a:t>
            </a:r>
            <a:r>
              <a:rPr lang="en-GB" dirty="0" smtClean="0"/>
              <a:t> </a:t>
            </a:r>
            <a:r>
              <a:rPr lang="en-GB" dirty="0" err="1" smtClean="0"/>
              <a:t>dem</a:t>
            </a:r>
            <a:r>
              <a:rPr lang="en-GB" dirty="0" smtClean="0"/>
              <a:t> </a:t>
            </a:r>
            <a:r>
              <a:rPr lang="en-GB" dirty="0" err="1" smtClean="0"/>
              <a:t>Bildungsplan</a:t>
            </a:r>
            <a:r>
              <a:rPr lang="en-GB" dirty="0" smtClean="0"/>
              <a:t> 2016)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59791E-475F-4BF1-9C74-37D8AA082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dirty="0"/>
              <a:t>„Das Profilfach basiert auf dem gleichen pädagogisch-didaktischen Konzept wie der Pflichtunterricht. Mehr Sport im Unterricht bedeutet, Themenstellungen mit einer größeren Ausführlichkeit zu behandeln sowie neue Aspekte des Phänomens Bewegung, Spiel und Sport zu thematisieren.“ </a:t>
            </a:r>
          </a:p>
          <a:p>
            <a:r>
              <a:rPr lang="de-DE" sz="3200" dirty="0"/>
              <a:t>“Im Profilfach bilden folglich zwei Prinzipien den    Schwerpunkt: Vertiefung und Erweiterung.“</a:t>
            </a:r>
          </a:p>
          <a:p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182391-E583-4200-A963-5823867A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7491D0-E532-4F40-81B5-CD7CB97E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176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Vertiefung </a:t>
            </a:r>
            <a:r>
              <a:rPr lang="de-DE" dirty="0"/>
              <a:t>und Erweiterung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motorische Fertigkeiten: höheres technisch-koordinatives Niveau</a:t>
            </a:r>
          </a:p>
          <a:p>
            <a:r>
              <a:rPr lang="de-DE" sz="2800" dirty="0"/>
              <a:t>sozialer Kontext: Verbesserung des miteinander Agierens  gemeinsames sportliches </a:t>
            </a:r>
            <a:r>
              <a:rPr lang="de-DE" sz="2800" dirty="0" smtClean="0"/>
              <a:t>Handeln</a:t>
            </a:r>
            <a:br>
              <a:rPr lang="de-DE" sz="2800" dirty="0" smtClean="0"/>
            </a:br>
            <a:r>
              <a:rPr lang="de-DE" sz="2800" dirty="0" smtClean="0"/>
              <a:t>(koedukativer </a:t>
            </a:r>
            <a:r>
              <a:rPr lang="de-DE" sz="2800" dirty="0"/>
              <a:t>Unterricht)</a:t>
            </a:r>
          </a:p>
          <a:p>
            <a:r>
              <a:rPr lang="de-DE" sz="2800" dirty="0"/>
              <a:t>kognitiv-reflexiver Bereich: umfangreicheres Auseinandersetzen mit dem Sport</a:t>
            </a:r>
          </a:p>
          <a:p>
            <a:endParaRPr lang="de-DE" sz="2800" dirty="0"/>
          </a:p>
          <a:p>
            <a:pPr marL="0" indent="0">
              <a:buNone/>
            </a:pPr>
            <a:r>
              <a:rPr lang="de-DE" sz="2800" dirty="0" smtClean="0">
                <a:sym typeface="Wingdings" panose="05000000000000000000" pitchFamily="2" charset="2"/>
              </a:rPr>
              <a:t></a:t>
            </a:r>
            <a:r>
              <a:rPr lang="de-DE" sz="2800" dirty="0" smtClean="0"/>
              <a:t> </a:t>
            </a:r>
            <a:r>
              <a:rPr lang="de-DE" sz="2800" dirty="0"/>
              <a:t>„Unterricht im Profilfach Sport verbindet in altersgerechter </a:t>
            </a:r>
            <a:r>
              <a:rPr lang="de-DE" sz="2800" dirty="0" smtClean="0"/>
              <a:t>Weise</a:t>
            </a:r>
            <a:br>
              <a:rPr lang="de-DE" sz="2800" dirty="0" smtClean="0"/>
            </a:br>
            <a:r>
              <a:rPr lang="de-DE" sz="2800" dirty="0" smtClean="0"/>
              <a:t>      die </a:t>
            </a:r>
            <a:r>
              <a:rPr lang="de-DE" sz="2800" dirty="0"/>
              <a:t>Praxis mit den sporttheoretischen Inhalten.“</a:t>
            </a:r>
          </a:p>
          <a:p>
            <a:endParaRPr lang="de-DE" sz="4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7356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und Notengebung – allgemein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5 Stunden Sportprofil pro Woche</a:t>
            </a:r>
          </a:p>
          <a:p>
            <a:pPr marL="0" indent="0">
              <a:buNone/>
            </a:pPr>
            <a:r>
              <a:rPr lang="de-DE" sz="3200" dirty="0" smtClean="0">
                <a:sym typeface="Wingdings" panose="05000000000000000000" pitchFamily="2" charset="2"/>
              </a:rPr>
              <a:t> </a:t>
            </a:r>
            <a:r>
              <a:rPr lang="de-DE" sz="3200" dirty="0" smtClean="0"/>
              <a:t>1 </a:t>
            </a:r>
            <a:r>
              <a:rPr lang="de-DE" sz="3200" dirty="0"/>
              <a:t>Stunde reine Theorie + 4 Stunden Praxis (häufig mit Theorieverknüpfung)</a:t>
            </a:r>
          </a:p>
          <a:p>
            <a:r>
              <a:rPr lang="de-DE" sz="3200" dirty="0"/>
              <a:t>3 Klassenarbeiten pro Schuljahr (evtl. Kurztests)</a:t>
            </a:r>
          </a:p>
          <a:p>
            <a:r>
              <a:rPr lang="de-DE" sz="3200" dirty="0"/>
              <a:t>Eine Vielzahl von sportpraktischen Noten aus allen Bereichen</a:t>
            </a:r>
          </a:p>
          <a:p>
            <a:pPr marL="0" indent="0">
              <a:buNone/>
            </a:pPr>
            <a:r>
              <a:rPr lang="de-DE" sz="3200" dirty="0"/>
              <a:t>	</a:t>
            </a:r>
          </a:p>
          <a:p>
            <a:pPr marL="0" indent="0">
              <a:buNone/>
            </a:pPr>
            <a:r>
              <a:rPr lang="de-DE" sz="3200" b="1" dirty="0"/>
              <a:t>Theorie : Praxis zählt 1 : 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681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und Notengebung – Sportpraxis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4 Stunden Sportpraxis pro Woche</a:t>
            </a:r>
          </a:p>
          <a:p>
            <a:pPr marL="0" indent="0">
              <a:buNone/>
            </a:pPr>
            <a:endParaRPr lang="de-DE" sz="2800" dirty="0"/>
          </a:p>
          <a:p>
            <a:r>
              <a:rPr lang="de-DE" sz="2800" dirty="0"/>
              <a:t>Beispiele aus dem Bereich der Sportpraxis:</a:t>
            </a:r>
          </a:p>
          <a:p>
            <a:pPr lvl="1"/>
            <a:r>
              <a:rPr lang="de-DE" sz="2400" dirty="0"/>
              <a:t>Individual- und Gruppentaktik in den großen Sportspielen</a:t>
            </a:r>
          </a:p>
          <a:p>
            <a:pPr lvl="1"/>
            <a:r>
              <a:rPr lang="de-DE" sz="2400" dirty="0"/>
              <a:t>Aspekte der Leichtathletik</a:t>
            </a:r>
          </a:p>
          <a:p>
            <a:pPr lvl="1"/>
            <a:r>
              <a:rPr lang="de-DE" sz="2400" dirty="0"/>
              <a:t>Kennenlernen und Vertiefen der turnerischen Grundtätigkeiten und Fertigkeiten </a:t>
            </a:r>
          </a:p>
          <a:p>
            <a:pPr lvl="1"/>
            <a:r>
              <a:rPr lang="de-DE" sz="2400" dirty="0"/>
              <a:t>Verbesserung der Schwimmfähigkeit</a:t>
            </a:r>
          </a:p>
          <a:p>
            <a:pPr lvl="1"/>
            <a:r>
              <a:rPr lang="de-DE" sz="2400" dirty="0"/>
              <a:t>Erweitern der Bewegungserfahrung im Bereich Tanzen, Gestalten, Darstellen</a:t>
            </a:r>
          </a:p>
          <a:p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9756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und Notengebung – </a:t>
            </a:r>
            <a:r>
              <a:rPr lang="de-DE" dirty="0" smtClean="0"/>
              <a:t>Sporttheorie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1 Stunde Theorie zusätzlich zu den Theorie-Praxisverknüpfungen in den praktischen Stunden 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Beispiele für Theoriethemen:</a:t>
            </a:r>
          </a:p>
          <a:p>
            <a:pPr lvl="1"/>
            <a:r>
              <a:rPr lang="de-DE" sz="2000" dirty="0"/>
              <a:t>Anatomie des Körpers / Sportverletzungen (Klasse 9)</a:t>
            </a:r>
          </a:p>
          <a:p>
            <a:pPr lvl="1"/>
            <a:r>
              <a:rPr lang="de-DE" sz="2000" dirty="0"/>
              <a:t>Ernährung im Sport / Doping (Klasse 9)</a:t>
            </a:r>
          </a:p>
          <a:p>
            <a:pPr lvl="1"/>
            <a:r>
              <a:rPr lang="de-DE" sz="2000" dirty="0"/>
              <a:t>Trainings- und Bewegungslehre (Klasse 9-11)</a:t>
            </a:r>
          </a:p>
          <a:p>
            <a:pPr lvl="1"/>
            <a:r>
              <a:rPr lang="de-DE" sz="2000" dirty="0"/>
              <a:t>Sport anleiten (Klasse 10)</a:t>
            </a:r>
          </a:p>
          <a:p>
            <a:pPr lvl="1"/>
            <a:r>
              <a:rPr lang="de-DE" sz="2000" dirty="0"/>
              <a:t>Sportpsychologie (Klasse 11)</a:t>
            </a:r>
          </a:p>
          <a:p>
            <a:pPr lvl="1"/>
            <a:r>
              <a:rPr lang="de-DE" sz="2000" dirty="0"/>
              <a:t>Sport im sozialen Umfeld, z. B. Sport und Medien (Klasse 11)</a:t>
            </a:r>
          </a:p>
          <a:p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7453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Zusatzqualifikation „Sportcoach Schule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Bei 3jährigem Besuch des Profilfachs Sport wird am Ende das Zertifikat „Sportcoach Schule“ ausgestellt, wenn folgende Kriterien erfüllt sind:</a:t>
            </a:r>
          </a:p>
          <a:p>
            <a:endParaRPr lang="de-DE" sz="2400" dirty="0"/>
          </a:p>
          <a:p>
            <a:r>
              <a:rPr lang="de-DE" sz="2400" dirty="0"/>
              <a:t>Bestehen einer Klausur mit Aufgaben aus zentralem Aufgabenpool mit mind. Note 4</a:t>
            </a:r>
          </a:p>
          <a:p>
            <a:endParaRPr lang="de-DE" sz="2400" dirty="0"/>
          </a:p>
          <a:p>
            <a:r>
              <a:rPr lang="de-DE" sz="2400" dirty="0"/>
              <a:t>Lehrprobe in der Sportpraxis mit mind. Note 4</a:t>
            </a:r>
          </a:p>
          <a:p>
            <a:endParaRPr lang="de-DE" sz="2400" dirty="0"/>
          </a:p>
          <a:p>
            <a:r>
              <a:rPr lang="de-DE" sz="2400" dirty="0"/>
              <a:t>Vereinspraktikum bzw. bei Leitung einer Schul-AG </a:t>
            </a:r>
          </a:p>
          <a:p>
            <a:endParaRPr lang="de-DE" sz="2400" dirty="0"/>
          </a:p>
          <a:p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2760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Voraussetzungen unserer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Schüler*innen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Teilnahme an der 4. Stunde Sport in den Klassen 5, 6 und 8 (sofern diese aufgrund der Corona-Pandemie stattfinden konnte)</a:t>
            </a:r>
          </a:p>
          <a:p>
            <a:r>
              <a:rPr lang="de-DE" sz="2400" dirty="0"/>
              <a:t>breitangelegtes sportliches Interesse, Bereitschaft neue Sportarten kennenzulernen</a:t>
            </a:r>
          </a:p>
          <a:p>
            <a:r>
              <a:rPr lang="de-DE" sz="2400" dirty="0"/>
              <a:t>körperliche Belastbarkeit (keine Teilbefreiung möglich)</a:t>
            </a:r>
          </a:p>
          <a:p>
            <a:r>
              <a:rPr lang="de-DE" sz="2400" dirty="0"/>
              <a:t>Interesse, sich intensiv mit sporttheoretischen Themen zu beschäftigen</a:t>
            </a:r>
          </a:p>
          <a:p>
            <a:endParaRPr lang="de-DE" sz="2400" dirty="0"/>
          </a:p>
          <a:p>
            <a:r>
              <a:rPr lang="de-DE" sz="2400" dirty="0"/>
              <a:t>Wünschenswerte Voraussetzungen:</a:t>
            </a:r>
          </a:p>
          <a:p>
            <a:pPr lvl="1"/>
            <a:r>
              <a:rPr lang="de-DE" sz="2100" dirty="0"/>
              <a:t>aktive Mitgliedschaft in einem Sportverein</a:t>
            </a:r>
          </a:p>
          <a:p>
            <a:pPr lvl="1"/>
            <a:r>
              <a:rPr lang="de-DE" sz="2100" dirty="0"/>
              <a:t>Schwimmabzeichen Bronze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9176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Erwartungen an unsere </a:t>
            </a:r>
            <a:r>
              <a:rPr lang="de-DE" dirty="0" smtClean="0"/>
              <a:t>Schüler*innen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gesundheitsförderlicher Lebensstil</a:t>
            </a:r>
          </a:p>
          <a:p>
            <a:r>
              <a:rPr lang="de-DE" sz="3200" dirty="0"/>
              <a:t>Anstrengungsbereitschaft</a:t>
            </a:r>
          </a:p>
          <a:p>
            <a:r>
              <a:rPr lang="de-DE" sz="3200" dirty="0"/>
              <a:t>aktive Teilnahme an außerunterrichtlichen Veranstaltungen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 </a:t>
            </a:r>
            <a:r>
              <a:rPr lang="de-DE" sz="3200" dirty="0"/>
              <a:t>(z.B. MFR-Triathlon, 24h-Schwimmen, </a:t>
            </a:r>
            <a:r>
              <a:rPr lang="de-DE" sz="3200" dirty="0" err="1" smtClean="0"/>
              <a:t>Bottwartal</a:t>
            </a:r>
            <a:r>
              <a:rPr lang="de-DE" sz="3200" dirty="0" smtClean="0"/>
              <a:t>-Marathon</a:t>
            </a:r>
            <a:r>
              <a:rPr lang="de-DE" sz="3200" dirty="0"/>
              <a:t>, …)</a:t>
            </a:r>
          </a:p>
          <a:p>
            <a:r>
              <a:rPr lang="de-DE" sz="3200" dirty="0"/>
              <a:t>Übernahme von Verantwortung in Schule und Verein (z.B. </a:t>
            </a:r>
            <a:r>
              <a:rPr lang="de-DE" sz="3200" dirty="0" smtClean="0"/>
              <a:t>Leitung </a:t>
            </a:r>
            <a:r>
              <a:rPr lang="de-DE" sz="3200" dirty="0"/>
              <a:t>einer AG, Jugendtrainer, Sportmentor, …)</a:t>
            </a:r>
          </a:p>
          <a:p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34721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CGFarben">
      <a:dk1>
        <a:srgbClr val="0B2F46"/>
      </a:dk1>
      <a:lt1>
        <a:sysClr val="window" lastClr="FFFFFF"/>
      </a:lt1>
      <a:dk2>
        <a:srgbClr val="074263"/>
      </a:dk2>
      <a:lt2>
        <a:srgbClr val="FFFFFF"/>
      </a:lt2>
      <a:accent1>
        <a:srgbClr val="0B2F46"/>
      </a:accent1>
      <a:accent2>
        <a:srgbClr val="074263"/>
      </a:accent2>
      <a:accent3>
        <a:srgbClr val="4A7F9E"/>
      </a:accent3>
      <a:accent4>
        <a:srgbClr val="E5A623"/>
      </a:accent4>
      <a:accent5>
        <a:srgbClr val="F37148"/>
      </a:accent5>
      <a:accent6>
        <a:srgbClr val="BF3E26"/>
      </a:accent6>
      <a:hlink>
        <a:srgbClr val="4A7F9E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Powerpoint_HCG_CI.potx" id="{33AA7ED5-2148-440E-9D51-EA5BD6DC66E8}" vid="{8D11A3AB-AECE-4E03-BC23-4F4E909A66C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Powerpoint_HCG_CI</Template>
  <TotalTime>0</TotalTime>
  <Words>449</Words>
  <Application>Microsoft Office PowerPoint</Application>
  <PresentationFormat>Breitbild</PresentationFormat>
  <Paragraphs>92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Century Gothic</vt:lpstr>
      <vt:lpstr>Wingdings</vt:lpstr>
      <vt:lpstr>Office</vt:lpstr>
      <vt:lpstr>Sportprofil</vt:lpstr>
      <vt:lpstr>Das Profilfach (Zitat aus dem Bildungsplan 2016)</vt:lpstr>
      <vt:lpstr> Vertiefung und Erweiterung </vt:lpstr>
      <vt:lpstr>Aufbau und Notengebung – allgemein </vt:lpstr>
      <vt:lpstr>Aufbau und Notengebung – Sportpraxis </vt:lpstr>
      <vt:lpstr>Aufbau und Notengebung – Sporttheorie</vt:lpstr>
      <vt:lpstr>Zusatzqualifikation „Sportcoach Schule“</vt:lpstr>
      <vt:lpstr>Voraussetzungen unserer Schüler*innen</vt:lpstr>
      <vt:lpstr>Erwartungen an unsere Schüler*innen</vt:lpstr>
      <vt:lpstr>Auswahl der Schüler*innen (bei Bedarf)</vt:lpstr>
      <vt:lpstr>Exkursionen</vt:lpstr>
      <vt:lpstr>Impressionen</vt:lpstr>
      <vt:lpstr>Noch Fragen?</vt:lpstr>
    </vt:vector>
  </TitlesOfParts>
  <Company>Herzog-Christoph-Gymnasium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Sportprofil</dc:title>
  <dc:creator>rit</dc:creator>
  <cp:lastModifiedBy>rit</cp:lastModifiedBy>
  <cp:revision>2</cp:revision>
  <cp:lastPrinted>2021-02-18T10:01:26Z</cp:lastPrinted>
  <dcterms:created xsi:type="dcterms:W3CDTF">2023-03-01T13:55:28Z</dcterms:created>
  <dcterms:modified xsi:type="dcterms:W3CDTF">2023-03-01T14:10:17Z</dcterms:modified>
</cp:coreProperties>
</file>